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9" r:id="rId2"/>
    <p:sldId id="256" r:id="rId3"/>
    <p:sldId id="260" r:id="rId4"/>
    <p:sldId id="257" r:id="rId5"/>
    <p:sldId id="262" r:id="rId6"/>
    <p:sldId id="263" r:id="rId7"/>
    <p:sldId id="264"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oawsdywlv+q78TOGuf5Xg==" hashData="h/Sgp7iXqrJNzdPJf1qcQYfdfc2o4R3ruaE7DtMP0kkNshLB6CkqNHalv8StEvTXfwX33Znl/QPdbf76USiLm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6365" autoAdjust="0"/>
  </p:normalViewPr>
  <p:slideViewPr>
    <p:cSldViewPr snapToGrid="0">
      <p:cViewPr varScale="1">
        <p:scale>
          <a:sx n="78" d="100"/>
          <a:sy n="78" d="100"/>
        </p:scale>
        <p:origin x="83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62AB6-CA07-40C6-9EA2-D16FAFDCED1B}" type="datetimeFigureOut">
              <a:rPr lang="en-AU" smtClean="0"/>
              <a:t>2/02/2022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8E84D-27A3-4984-900A-0189240699CF}" type="slidenum">
              <a:rPr lang="en-AU" smtClean="0"/>
              <a:t>‹#›</a:t>
            </a:fld>
            <a:endParaRPr lang="en-AU"/>
          </a:p>
        </p:txBody>
      </p:sp>
    </p:spTree>
    <p:extLst>
      <p:ext uri="{BB962C8B-B14F-4D97-AF65-F5344CB8AC3E}">
        <p14:creationId xmlns:p14="http://schemas.microsoft.com/office/powerpoint/2010/main" val="413620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b="1" kern="1200" dirty="0">
                <a:solidFill>
                  <a:schemeClr val="tx1"/>
                </a:solidFill>
                <a:effectLst/>
                <a:latin typeface="+mn-lt"/>
                <a:ea typeface="+mn-ea"/>
                <a:cs typeface="+mn-cs"/>
              </a:rPr>
              <a:t>INTERPRETATION</a:t>
            </a:r>
          </a:p>
          <a:p>
            <a:pPr>
              <a:spcBef>
                <a:spcPts val="600"/>
              </a:spcBef>
              <a:spcAft>
                <a:spcPts val="600"/>
              </a:spcAft>
            </a:pPr>
            <a:r>
              <a:rPr lang="en-US" sz="1200" kern="1200" dirty="0">
                <a:solidFill>
                  <a:schemeClr val="tx1"/>
                </a:solidFill>
                <a:effectLst/>
                <a:latin typeface="+mn-lt"/>
                <a:ea typeface="+mn-ea"/>
                <a:cs typeface="+mn-cs"/>
              </a:rPr>
              <a:t>The Australian Bureau of Statistics uses </a:t>
            </a:r>
            <a:r>
              <a:rPr lang="en-US" sz="1200" b="1" kern="1200" dirty="0">
                <a:solidFill>
                  <a:schemeClr val="tx1"/>
                </a:solidFill>
                <a:effectLst/>
                <a:latin typeface="+mn-lt"/>
                <a:ea typeface="+mn-ea"/>
                <a:cs typeface="+mn-cs"/>
              </a:rPr>
              <a:t>38 Indigenous Regions (IREGs) </a:t>
            </a:r>
            <a:r>
              <a:rPr lang="en-US" sz="1200" kern="1200" dirty="0">
                <a:solidFill>
                  <a:schemeClr val="tx1"/>
                </a:solidFill>
                <a:effectLst/>
                <a:latin typeface="+mn-lt"/>
                <a:ea typeface="+mn-ea"/>
                <a:cs typeface="+mn-cs"/>
              </a:rPr>
              <a:t>across Australia for Aboriginal and Torres Strait Islander statistical reporting. These regions are based on locations of specific Indigenous populations. </a:t>
            </a:r>
          </a:p>
          <a:p>
            <a:pPr>
              <a:spcBef>
                <a:spcPts val="600"/>
              </a:spcBef>
              <a:spcAft>
                <a:spcPts val="600"/>
              </a:spcAft>
            </a:pPr>
            <a:endParaRPr lang="en-AU" sz="1200" kern="1200" dirty="0">
              <a:solidFill>
                <a:schemeClr val="tx1"/>
              </a:solidFill>
              <a:effectLst/>
              <a:latin typeface="+mn-lt"/>
              <a:ea typeface="+mn-ea"/>
              <a:cs typeface="+mn-cs"/>
            </a:endParaRPr>
          </a:p>
          <a:p>
            <a:pPr>
              <a:spcBef>
                <a:spcPts val="600"/>
              </a:spcBef>
              <a:spcAft>
                <a:spcPts val="600"/>
              </a:spcAft>
            </a:pPr>
            <a:r>
              <a:rPr lang="en-US" sz="1200" kern="1200" dirty="0">
                <a:solidFill>
                  <a:schemeClr val="tx1"/>
                </a:solidFill>
                <a:effectLst/>
                <a:latin typeface="+mn-lt"/>
                <a:ea typeface="+mn-ea"/>
                <a:cs typeface="+mn-cs"/>
              </a:rPr>
              <a:t>The ERASE study maps include results for </a:t>
            </a:r>
            <a:r>
              <a:rPr lang="en-US" sz="1200" b="1" kern="1200" dirty="0">
                <a:solidFill>
                  <a:schemeClr val="tx1"/>
                </a:solidFill>
                <a:effectLst/>
                <a:latin typeface="+mn-lt"/>
                <a:ea typeface="+mn-ea"/>
                <a:cs typeface="+mn-cs"/>
              </a:rPr>
              <a:t>33</a:t>
            </a:r>
            <a:r>
              <a:rPr lang="en-US" sz="1200" kern="1200" dirty="0">
                <a:solidFill>
                  <a:schemeClr val="tx1"/>
                </a:solidFill>
                <a:effectLst/>
                <a:latin typeface="+mn-lt"/>
                <a:ea typeface="+mn-ea"/>
                <a:cs typeface="+mn-cs"/>
              </a:rPr>
              <a:t> of these 38 regions, after excluding three jurisdictions (namely, Tasmania, Victoria and the Australian Capital Territory); jurisdictions for which RHD registers exist and covering 83% of the Aboriginal and Torres Strait Islander population in Australia. </a:t>
            </a:r>
          </a:p>
          <a:p>
            <a:pPr>
              <a:spcBef>
                <a:spcPts val="600"/>
              </a:spcBef>
              <a:spcAft>
                <a:spcPts val="600"/>
              </a:spcAft>
            </a:pPr>
            <a:endParaRPr lang="en-AU" sz="1200" kern="1200" dirty="0">
              <a:solidFill>
                <a:schemeClr val="tx1"/>
              </a:solidFill>
              <a:effectLst/>
              <a:latin typeface="+mn-lt"/>
              <a:ea typeface="+mn-ea"/>
              <a:cs typeface="+mn-cs"/>
            </a:endParaRPr>
          </a:p>
          <a:p>
            <a:pPr>
              <a:spcBef>
                <a:spcPts val="600"/>
              </a:spcBef>
              <a:spcAft>
                <a:spcPts val="600"/>
              </a:spcAft>
            </a:pPr>
            <a:r>
              <a:rPr lang="en-US" sz="1200" kern="1200" dirty="0">
                <a:solidFill>
                  <a:schemeClr val="tx1"/>
                </a:solidFill>
                <a:effectLst/>
                <a:latin typeface="+mn-lt"/>
                <a:ea typeface="+mn-ea"/>
                <a:cs typeface="+mn-cs"/>
              </a:rPr>
              <a:t>These have been grouped into </a:t>
            </a:r>
            <a:r>
              <a:rPr lang="en-US" sz="1200" b="1" kern="1200" dirty="0">
                <a:solidFill>
                  <a:schemeClr val="tx1"/>
                </a:solidFill>
                <a:effectLst/>
                <a:latin typeface="+mn-lt"/>
                <a:ea typeface="+mn-ea"/>
                <a:cs typeface="+mn-cs"/>
              </a:rPr>
              <a:t>nine</a:t>
            </a:r>
            <a:r>
              <a:rPr lang="en-US" sz="1200" kern="1200" dirty="0">
                <a:solidFill>
                  <a:schemeClr val="tx1"/>
                </a:solidFill>
                <a:effectLst/>
                <a:latin typeface="+mn-lt"/>
                <a:ea typeface="+mn-ea"/>
                <a:cs typeface="+mn-cs"/>
              </a:rPr>
              <a:t> broad regions </a:t>
            </a:r>
            <a:r>
              <a:rPr lang="en-AU" sz="1200" kern="1200" dirty="0">
                <a:solidFill>
                  <a:schemeClr val="tx1"/>
                </a:solidFill>
                <a:effectLst/>
                <a:latin typeface="+mn-lt"/>
                <a:ea typeface="+mn-ea"/>
                <a:cs typeface="+mn-cs"/>
              </a:rPr>
              <a:t>to identify any North to South gradients within the Australian States and the Northern Territory, as shown by the bold outlines on this map.</a:t>
            </a:r>
          </a:p>
          <a:p>
            <a:pPr>
              <a:spcBef>
                <a:spcPts val="600"/>
              </a:spcBef>
              <a:spcAft>
                <a:spcPts val="600"/>
              </a:spcAft>
            </a:pPr>
            <a:endParaRPr lang="en-AU" sz="1200" kern="1200" dirty="0">
              <a:solidFill>
                <a:schemeClr val="tx1"/>
              </a:solidFill>
              <a:effectLst/>
              <a:latin typeface="+mn-lt"/>
              <a:ea typeface="+mn-ea"/>
              <a:cs typeface="+mn-cs"/>
            </a:endParaRPr>
          </a:p>
          <a:p>
            <a:pPr>
              <a:spcBef>
                <a:spcPts val="600"/>
              </a:spcBef>
              <a:spcAft>
                <a:spcPts val="600"/>
              </a:spcAft>
            </a:pPr>
            <a:r>
              <a:rPr lang="en-AU" sz="1200" kern="1200" dirty="0">
                <a:solidFill>
                  <a:schemeClr val="tx1"/>
                </a:solidFill>
                <a:effectLst/>
                <a:latin typeface="+mn-lt"/>
                <a:ea typeface="+mn-ea"/>
                <a:cs typeface="+mn-cs"/>
              </a:rPr>
              <a:t>These are the IREG9 areas used by the ERASE study:</a:t>
            </a:r>
          </a:p>
          <a:p>
            <a:pPr marL="171450" lvl="0" indent="-171450">
              <a:spcBef>
                <a:spcPts val="600"/>
              </a:spcBef>
              <a:spcAft>
                <a:spcPts val="600"/>
              </a:spcAft>
              <a:buFont typeface="Arial" panose="020B0604020202020204" pitchFamily="34" charset="0"/>
              <a:buChar char="•"/>
            </a:pPr>
            <a:r>
              <a:rPr lang="en-AU" sz="1200" b="0" kern="1200" dirty="0">
                <a:solidFill>
                  <a:schemeClr val="tx1"/>
                </a:solidFill>
                <a:effectLst/>
                <a:latin typeface="+mn-lt"/>
                <a:ea typeface="+mn-ea"/>
                <a:cs typeface="+mn-cs"/>
              </a:rPr>
              <a:t>Western Australia North – Broome, Kununurra, South Hedland, West Kimberley</a:t>
            </a:r>
          </a:p>
          <a:p>
            <a:pPr marL="171450" lvl="0" indent="-171450">
              <a:spcBef>
                <a:spcPts val="600"/>
              </a:spcBef>
              <a:spcAft>
                <a:spcPts val="600"/>
              </a:spcAft>
              <a:buFont typeface="Arial" panose="020B0604020202020204" pitchFamily="34" charset="0"/>
              <a:buChar char="•"/>
            </a:pPr>
            <a:r>
              <a:rPr lang="en-AU" sz="1200" b="0" kern="1200" dirty="0">
                <a:solidFill>
                  <a:schemeClr val="tx1"/>
                </a:solidFill>
                <a:effectLst/>
                <a:latin typeface="+mn-lt"/>
                <a:ea typeface="+mn-ea"/>
                <a:cs typeface="+mn-cs"/>
              </a:rPr>
              <a:t>Western Australia Other – Geraldton, Kalgoorlie, South-Western Western Australia</a:t>
            </a:r>
          </a:p>
          <a:p>
            <a:pPr marL="171450" lvl="0" indent="-171450">
              <a:spcBef>
                <a:spcPts val="600"/>
              </a:spcBef>
              <a:spcAft>
                <a:spcPts val="600"/>
              </a:spcAft>
              <a:buFont typeface="Arial" panose="020B0604020202020204" pitchFamily="34" charset="0"/>
              <a:buChar char="•"/>
            </a:pPr>
            <a:r>
              <a:rPr lang="en-AU" sz="1200" b="0" kern="1200" dirty="0">
                <a:solidFill>
                  <a:schemeClr val="tx1"/>
                </a:solidFill>
                <a:effectLst/>
                <a:latin typeface="+mn-lt"/>
                <a:ea typeface="+mn-ea"/>
                <a:cs typeface="+mn-cs"/>
              </a:rPr>
              <a:t>NT Top End – Darwin, Jabiru-Tiwi, Katherine, Nhulunbuy</a:t>
            </a:r>
          </a:p>
          <a:p>
            <a:pPr marL="171450" lvl="0" indent="-171450">
              <a:spcBef>
                <a:spcPts val="600"/>
              </a:spcBef>
              <a:spcAft>
                <a:spcPts val="600"/>
              </a:spcAft>
              <a:buFont typeface="Arial" panose="020B0604020202020204" pitchFamily="34" charset="0"/>
              <a:buChar char="•"/>
            </a:pPr>
            <a:r>
              <a:rPr lang="en-AU" sz="1200" b="0" kern="1200" dirty="0">
                <a:solidFill>
                  <a:schemeClr val="tx1"/>
                </a:solidFill>
                <a:effectLst/>
                <a:latin typeface="+mn-lt"/>
                <a:ea typeface="+mn-ea"/>
                <a:cs typeface="+mn-cs"/>
              </a:rPr>
              <a:t>NT Central – Alice Spring, </a:t>
            </a:r>
            <a:r>
              <a:rPr lang="en-AU" sz="1200" b="0" kern="1200" dirty="0" err="1">
                <a:solidFill>
                  <a:schemeClr val="tx1"/>
                </a:solidFill>
                <a:effectLst/>
                <a:latin typeface="+mn-lt"/>
                <a:ea typeface="+mn-ea"/>
                <a:cs typeface="+mn-cs"/>
              </a:rPr>
              <a:t>Apatula</a:t>
            </a:r>
            <a:r>
              <a:rPr lang="en-AU" sz="1200" b="0" kern="1200" dirty="0">
                <a:solidFill>
                  <a:schemeClr val="tx1"/>
                </a:solidFill>
                <a:effectLst/>
                <a:latin typeface="+mn-lt"/>
                <a:ea typeface="+mn-ea"/>
                <a:cs typeface="+mn-cs"/>
              </a:rPr>
              <a:t>, Tennant Creek</a:t>
            </a:r>
          </a:p>
          <a:p>
            <a:pPr marL="171450" lvl="0" indent="-171450">
              <a:spcBef>
                <a:spcPts val="600"/>
              </a:spcBef>
              <a:spcAft>
                <a:spcPts val="600"/>
              </a:spcAft>
              <a:buFont typeface="Arial" panose="020B0604020202020204" pitchFamily="34" charset="0"/>
              <a:buChar char="•"/>
            </a:pPr>
            <a:r>
              <a:rPr lang="en-AU" sz="1200" b="0" kern="1200" dirty="0">
                <a:solidFill>
                  <a:schemeClr val="tx1"/>
                </a:solidFill>
                <a:effectLst/>
                <a:latin typeface="+mn-lt"/>
                <a:ea typeface="+mn-ea"/>
                <a:cs typeface="+mn-cs"/>
              </a:rPr>
              <a:t>SA Other – Port Augusta, Port Lincoln-Ceduna</a:t>
            </a:r>
          </a:p>
          <a:p>
            <a:pPr marL="171450" lvl="0" indent="-171450">
              <a:spcBef>
                <a:spcPts val="600"/>
              </a:spcBef>
              <a:spcAft>
                <a:spcPts val="600"/>
              </a:spcAft>
              <a:buFont typeface="Arial" panose="020B0604020202020204" pitchFamily="34" charset="0"/>
              <a:buChar char="•"/>
            </a:pPr>
            <a:r>
              <a:rPr lang="en-AU" sz="1200" b="0" kern="1200" dirty="0">
                <a:solidFill>
                  <a:schemeClr val="tx1"/>
                </a:solidFill>
                <a:effectLst/>
                <a:latin typeface="+mn-lt"/>
                <a:ea typeface="+mn-ea"/>
                <a:cs typeface="+mn-cs"/>
              </a:rPr>
              <a:t>Qld North – Cairns-Atherton, Cape York, Mount Isa, Torres Strait, Townsville-Mackay</a:t>
            </a:r>
          </a:p>
          <a:p>
            <a:pPr marL="171450" lvl="0" indent="-171450">
              <a:spcBef>
                <a:spcPts val="600"/>
              </a:spcBef>
              <a:spcAft>
                <a:spcPts val="600"/>
              </a:spcAft>
              <a:buFont typeface="Arial" panose="020B0604020202020204" pitchFamily="34" charset="0"/>
              <a:buChar char="•"/>
            </a:pPr>
            <a:r>
              <a:rPr lang="en-AU" sz="1200" b="0" kern="1200" dirty="0">
                <a:solidFill>
                  <a:schemeClr val="tx1"/>
                </a:solidFill>
                <a:effectLst/>
                <a:latin typeface="+mn-lt"/>
                <a:ea typeface="+mn-ea"/>
                <a:cs typeface="+mn-cs"/>
              </a:rPr>
              <a:t>Qld Other – Rockhampton, Toowoomba-Roma </a:t>
            </a:r>
          </a:p>
          <a:p>
            <a:pPr marL="171450" lvl="0" indent="-171450">
              <a:spcBef>
                <a:spcPts val="600"/>
              </a:spcBef>
              <a:spcAft>
                <a:spcPts val="600"/>
              </a:spcAft>
              <a:buFont typeface="Arial" panose="020B0604020202020204" pitchFamily="34" charset="0"/>
              <a:buChar char="•"/>
            </a:pPr>
            <a:r>
              <a:rPr lang="en-AU" sz="1200" b="0" kern="1200" dirty="0">
                <a:solidFill>
                  <a:schemeClr val="tx1"/>
                </a:solidFill>
                <a:effectLst/>
                <a:latin typeface="+mn-lt"/>
                <a:ea typeface="+mn-ea"/>
                <a:cs typeface="+mn-cs"/>
              </a:rPr>
              <a:t>NSW Other – Dubbo, North-Eastern NSW, North-Western NSW, NSW Central and North Coast, Riverina-Orange, South-Eastern NSW</a:t>
            </a:r>
          </a:p>
          <a:p>
            <a:pPr marL="171450" lvl="0" indent="-171450">
              <a:spcBef>
                <a:spcPts val="600"/>
              </a:spcBef>
              <a:spcAft>
                <a:spcPts val="600"/>
              </a:spcAft>
              <a:buFont typeface="Arial" panose="020B0604020202020204" pitchFamily="34" charset="0"/>
              <a:buChar char="•"/>
            </a:pPr>
            <a:r>
              <a:rPr lang="en-AU" sz="1200" b="0" kern="1200" dirty="0">
                <a:solidFill>
                  <a:schemeClr val="tx1"/>
                </a:solidFill>
                <a:effectLst/>
                <a:latin typeface="+mn-lt"/>
                <a:ea typeface="+mn-ea"/>
                <a:cs typeface="+mn-cs"/>
              </a:rPr>
              <a:t>Metro </a:t>
            </a:r>
            <a:r>
              <a:rPr lang="en-AU" sz="1200" kern="1200" dirty="0">
                <a:solidFill>
                  <a:schemeClr val="tx1"/>
                </a:solidFill>
                <a:effectLst/>
                <a:latin typeface="+mn-lt"/>
                <a:ea typeface="+mn-ea"/>
                <a:cs typeface="+mn-cs"/>
              </a:rPr>
              <a:t>– Sydney-Wollongong, Brisbane, Adelaide, Perth</a:t>
            </a:r>
          </a:p>
          <a:p>
            <a:endParaRPr lang="en-AU" dirty="0"/>
          </a:p>
        </p:txBody>
      </p:sp>
      <p:sp>
        <p:nvSpPr>
          <p:cNvPr id="4" name="Slide Number Placeholder 3"/>
          <p:cNvSpPr>
            <a:spLocks noGrp="1"/>
          </p:cNvSpPr>
          <p:nvPr>
            <p:ph type="sldNum" sz="quarter" idx="10"/>
          </p:nvPr>
        </p:nvSpPr>
        <p:spPr/>
        <p:txBody>
          <a:bodyPr/>
          <a:lstStyle/>
          <a:p>
            <a:fld id="{4FE8E84D-27A3-4984-900A-0189240699CF}" type="slidenum">
              <a:rPr lang="en-AU" smtClean="0"/>
              <a:t>1</a:t>
            </a:fld>
            <a:endParaRPr lang="en-AU"/>
          </a:p>
        </p:txBody>
      </p:sp>
    </p:spTree>
    <p:extLst>
      <p:ext uri="{BB962C8B-B14F-4D97-AF65-F5344CB8AC3E}">
        <p14:creationId xmlns:p14="http://schemas.microsoft.com/office/powerpoint/2010/main" val="364380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INTERPRETATION </a:t>
            </a:r>
            <a:r>
              <a:rPr lang="en-AU"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rates of a disease are summary population rates across age groups that account for differences in the age-structures of the populations being compared. Rates presented here are 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Prevalence means the proportion of people living with a health condition during a specific period and is presented per 100,000 people.</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prevalence of ARF or RHD has been adjusted for differences in the age-structures of the different regions. The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gradient represents increasing prevalence with increasing darkness.</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prevalence for ARF or RHD (combined) in the TOTAL Australian population (Indigenous and non-Indigenous) aged under 55 years between 2015 and 2017 was highest in the Northern Territory and lowest in the New South Wales non-metro area (1195 vs. 17 per 100,000).</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average ARF or RHD (combined) prevalence in the TOTAL Australian population is 55 per 100,00.</a:t>
            </a:r>
          </a:p>
        </p:txBody>
      </p:sp>
      <p:sp>
        <p:nvSpPr>
          <p:cNvPr id="4" name="Slide Number Placeholder 3"/>
          <p:cNvSpPr>
            <a:spLocks noGrp="1"/>
          </p:cNvSpPr>
          <p:nvPr>
            <p:ph type="sldNum" sz="quarter" idx="10"/>
          </p:nvPr>
        </p:nvSpPr>
        <p:spPr/>
        <p:txBody>
          <a:bodyPr/>
          <a:lstStyle/>
          <a:p>
            <a:fld id="{4FE8E84D-27A3-4984-900A-0189240699CF}" type="slidenum">
              <a:rPr lang="en-AU" smtClean="0"/>
              <a:t>2</a:t>
            </a:fld>
            <a:endParaRPr lang="en-AU"/>
          </a:p>
        </p:txBody>
      </p:sp>
    </p:spTree>
    <p:extLst>
      <p:ext uri="{BB962C8B-B14F-4D97-AF65-F5344CB8AC3E}">
        <p14:creationId xmlns:p14="http://schemas.microsoft.com/office/powerpoint/2010/main" val="1484405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INTERPRETATION </a:t>
            </a:r>
          </a:p>
          <a:p>
            <a:r>
              <a:rPr lang="en-US" sz="1200" kern="1200" dirty="0">
                <a:solidFill>
                  <a:schemeClr val="tx1"/>
                </a:solidFill>
                <a:effectLst/>
                <a:latin typeface="+mn-lt"/>
                <a:ea typeface="+mn-ea"/>
                <a:cs typeface="+mn-cs"/>
              </a:rPr>
              <a:t>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rates of a disease are summary population rates across age groups that account for differences in the age-structures of the populations being compared. Rates presented here are 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Prevalence means the proportion of people living with a health condition during a specific period and is presented per 100,000 people.</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prevalence of ARF or RHD has been adjusted for differences in the age-structures of the different regions. The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gradient represents increasing prevalence with increasing darkness.</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prevalence of ARF or RHD (combined) in the Aboriginal and Torres Strait Islander population aged under 55 years between 2015 and 2017 was highest in the Northern Territory and lowest in the New South Wales non-metro area (3545 vs. 108 per 100,000).</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Indigenous people (&lt;55 years) living across northern Australia (north NT, north WA and north QLD) have substantially higher prevalence of ARF or RHD compared with those living in other regions of Australia.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average ARF or RHD (combined) prevalence among Indigenous people across Australia is 881 per 100,000</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E8E84D-27A3-4984-900A-0189240699CF}" type="slidenum">
              <a:rPr lang="en-AU" smtClean="0"/>
              <a:t>3</a:t>
            </a:fld>
            <a:endParaRPr lang="en-AU"/>
          </a:p>
        </p:txBody>
      </p:sp>
    </p:spTree>
    <p:extLst>
      <p:ext uri="{BB962C8B-B14F-4D97-AF65-F5344CB8AC3E}">
        <p14:creationId xmlns:p14="http://schemas.microsoft.com/office/powerpoint/2010/main" val="216927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INTERPRETATION </a:t>
            </a:r>
          </a:p>
          <a:p>
            <a:r>
              <a:rPr lang="en-US" sz="1200" kern="1200" dirty="0">
                <a:solidFill>
                  <a:schemeClr val="tx1"/>
                </a:solidFill>
                <a:effectLst/>
                <a:latin typeface="+mn-lt"/>
                <a:ea typeface="+mn-ea"/>
                <a:cs typeface="+mn-cs"/>
              </a:rPr>
              <a:t>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rates of a disease are summary population rates across age groups that account for differences in the age-structures of the populations being compared. Rates presented here are 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maps present the 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incidence of ARF (left) and prevalence of RHD (right) for Aboriginal and Torres Strait Islander people living in Australia between 2015 and 2017. The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gradient represents increasing incidence/prevalence with increasing darkness.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Incident ARF episodes include people with first-ever ARF diagnosis or recurrent episodes of ARF during a specific period.</a:t>
            </a:r>
          </a:p>
          <a:p>
            <a:r>
              <a:rPr lang="en-AU" sz="1200" b="1" kern="1200" dirty="0">
                <a:solidFill>
                  <a:schemeClr val="tx1"/>
                </a:solidFill>
                <a:effectLst/>
                <a:latin typeface="+mn-lt"/>
                <a:ea typeface="+mn-ea"/>
                <a:cs typeface="+mn-cs"/>
              </a:rPr>
              <a:t>ARF incidence </a:t>
            </a:r>
            <a:r>
              <a:rPr lang="en-AU" sz="1200" kern="1200" dirty="0">
                <a:solidFill>
                  <a:schemeClr val="tx1"/>
                </a:solidFill>
                <a:effectLst/>
                <a:latin typeface="+mn-lt"/>
                <a:ea typeface="+mn-ea"/>
                <a:cs typeface="+mn-cs"/>
              </a:rPr>
              <a:t>(left map) represents the number of incident ARF episodes identified in Aboriginal and Torres Strait Islander people aged under 45 years in Australia between 2015 and 2017, per 100,000 of the Indigenous population (&lt;45 years) in Australia at that time.</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Australia, the highest ARF incidence among Indigenous people is seen in the Northern Territory (412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Australia, the lowest ARF incidence among Indigenous people is seen in New South Wales (4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average ARF incidence among Indigenous people across Australia is 72 per 100,000. </a:t>
            </a:r>
            <a:endParaRPr lang="en-A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RHD prevalence means the proportion of people living with RHD during a specific period.</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RHD prevalence </a:t>
            </a:r>
            <a:r>
              <a:rPr lang="en-AU" sz="1200" kern="1200" dirty="0">
                <a:solidFill>
                  <a:schemeClr val="tx1"/>
                </a:solidFill>
                <a:effectLst/>
                <a:latin typeface="+mn-lt"/>
                <a:ea typeface="+mn-ea"/>
                <a:cs typeface="+mn-cs"/>
              </a:rPr>
              <a:t>(right map) represents the number of Aboriginal and Torres Strait Islander people aged under 55 years who were living with RHD in </a:t>
            </a:r>
            <a:r>
              <a:rPr lang="en-US" sz="1200" kern="1200" dirty="0">
                <a:solidFill>
                  <a:schemeClr val="tx1"/>
                </a:solidFill>
                <a:effectLst/>
                <a:latin typeface="+mn-lt"/>
                <a:ea typeface="+mn-ea"/>
                <a:cs typeface="+mn-cs"/>
              </a:rPr>
              <a:t>New South Wales</a:t>
            </a:r>
            <a:r>
              <a:rPr lang="en-AU" sz="1200" kern="1200" dirty="0">
                <a:solidFill>
                  <a:schemeClr val="tx1"/>
                </a:solidFill>
                <a:effectLst/>
                <a:latin typeface="+mn-lt"/>
                <a:ea typeface="+mn-ea"/>
                <a:cs typeface="+mn-cs"/>
              </a:rPr>
              <a:t> between 2015 and 2017, per 100,000 of the Indigenous population (&lt;55 years) in </a:t>
            </a:r>
            <a:r>
              <a:rPr lang="en-US" sz="1200" kern="1200" dirty="0">
                <a:solidFill>
                  <a:schemeClr val="tx1"/>
                </a:solidFill>
                <a:effectLst/>
                <a:latin typeface="+mn-lt"/>
                <a:ea typeface="+mn-ea"/>
                <a:cs typeface="+mn-cs"/>
              </a:rPr>
              <a:t>New South Wales</a:t>
            </a:r>
            <a:r>
              <a:rPr lang="en-AU" sz="1200" kern="1200" dirty="0">
                <a:solidFill>
                  <a:schemeClr val="tx1"/>
                </a:solidFill>
                <a:effectLst/>
                <a:latin typeface="+mn-lt"/>
                <a:ea typeface="+mn-ea"/>
                <a:cs typeface="+mn-cs"/>
              </a:rPr>
              <a:t> at that time.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Australia, the highest RHD prevalence among Indigenous people is seen in the Northern Territory (2648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Australia, the lowest RHD prevalence among Indigenous people is seen in New South Wales (82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average RHD prevalence among Indigenous people across Australia is 666 per 100,000.</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FE8E84D-27A3-4984-900A-0189240699CF}" type="slidenum">
              <a:rPr lang="en-AU" smtClean="0"/>
              <a:t>4</a:t>
            </a:fld>
            <a:endParaRPr lang="en-AU"/>
          </a:p>
        </p:txBody>
      </p:sp>
    </p:spTree>
    <p:extLst>
      <p:ext uri="{BB962C8B-B14F-4D97-AF65-F5344CB8AC3E}">
        <p14:creationId xmlns:p14="http://schemas.microsoft.com/office/powerpoint/2010/main" val="286268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INTERPRETATION </a:t>
            </a:r>
          </a:p>
          <a:p>
            <a:r>
              <a:rPr lang="en-US" sz="1200" kern="1200" dirty="0">
                <a:solidFill>
                  <a:schemeClr val="tx1"/>
                </a:solidFill>
                <a:effectLst/>
                <a:latin typeface="+mn-lt"/>
                <a:ea typeface="+mn-ea"/>
                <a:cs typeface="+mn-cs"/>
              </a:rPr>
              <a:t>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rates of a disease are summary population rates across age groups that account for differences in the age-structures of the populations being compared. Rates presented here are 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maps present the 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incidence of ARF (left) and prevalence of RHD (right) for Aboriginal and Torres Strait Islander people living in Western Australia between 2015 and 2017. The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gradient represents increasing incidence/prevalence with increasing darkness.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Incident ARF episodes include people with first-ever ARF diagnosis or recurrent episodes of ARF during a specific period. </a:t>
            </a:r>
          </a:p>
          <a:p>
            <a:r>
              <a:rPr lang="en-AU" sz="1200" kern="1200" dirty="0">
                <a:solidFill>
                  <a:schemeClr val="tx1"/>
                </a:solidFill>
                <a:effectLst/>
                <a:latin typeface="+mn-lt"/>
                <a:ea typeface="+mn-ea"/>
                <a:cs typeface="+mn-cs"/>
              </a:rPr>
              <a:t>The </a:t>
            </a:r>
            <a:r>
              <a:rPr lang="en-US" sz="1200" kern="1200" dirty="0">
                <a:solidFill>
                  <a:schemeClr val="tx1"/>
                </a:solidFill>
                <a:effectLst/>
                <a:latin typeface="+mn-lt"/>
                <a:ea typeface="+mn-ea"/>
                <a:cs typeface="+mn-cs"/>
              </a:rPr>
              <a:t>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ARF incidence </a:t>
            </a:r>
            <a:r>
              <a:rPr lang="en-AU" sz="1200" kern="1200" dirty="0">
                <a:solidFill>
                  <a:schemeClr val="tx1"/>
                </a:solidFill>
                <a:effectLst/>
                <a:latin typeface="+mn-lt"/>
                <a:ea typeface="+mn-ea"/>
                <a:cs typeface="+mn-cs"/>
              </a:rPr>
              <a:t>(left map) represents the number of incident/ first-ever ARF episodes identified in Aboriginal and Torres Strait Islander people aged under 45 years in Western Australia between 2015 and 2017, per 100,000 of the Indigenous population (&lt;45 years) in Western Australia at that time.</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Western Australia, the highest ARF incidence among Indigenous people is seen in the West Kimberley (272 people per 100,000) and </a:t>
            </a:r>
            <a:r>
              <a:rPr lang="en-US" sz="1200" kern="1200" dirty="0" err="1">
                <a:solidFill>
                  <a:schemeClr val="tx1"/>
                </a:solidFill>
                <a:effectLst/>
                <a:latin typeface="+mn-lt"/>
                <a:ea typeface="+mn-ea"/>
                <a:cs typeface="+mn-cs"/>
              </a:rPr>
              <a:t>Kununurra</a:t>
            </a:r>
            <a:r>
              <a:rPr lang="en-US" sz="1200" kern="1200" dirty="0">
                <a:solidFill>
                  <a:schemeClr val="tx1"/>
                </a:solidFill>
                <a:effectLst/>
                <a:latin typeface="+mn-lt"/>
                <a:ea typeface="+mn-ea"/>
                <a:cs typeface="+mn-cs"/>
              </a:rPr>
              <a:t> regions (228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Western Australia, the lowest ARF incidence among Indigenous people is seen in the South-West region (7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average ARF incidence among Indigenous people across Western Australia is 66 per 100,000. </a:t>
            </a:r>
            <a:endParaRPr lang="en-A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RHD prevalence means the proportion of people living with RHD during a specific period.</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a:t>
            </a:r>
            <a:r>
              <a:rPr lang="en-US" sz="1200" kern="1200" dirty="0">
                <a:solidFill>
                  <a:schemeClr val="tx1"/>
                </a:solidFill>
                <a:effectLst/>
                <a:latin typeface="+mn-lt"/>
                <a:ea typeface="+mn-ea"/>
                <a:cs typeface="+mn-cs"/>
              </a:rPr>
              <a:t>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RHD prevalence </a:t>
            </a:r>
            <a:r>
              <a:rPr lang="en-AU" sz="1200" kern="1200" dirty="0">
                <a:solidFill>
                  <a:schemeClr val="tx1"/>
                </a:solidFill>
                <a:effectLst/>
                <a:latin typeface="+mn-lt"/>
                <a:ea typeface="+mn-ea"/>
                <a:cs typeface="+mn-cs"/>
              </a:rPr>
              <a:t>(right map) represents the number of Aboriginal and Torres Strait Islander people aged under 55 years who were living with RHD in Western Australia between 2015 and 2017, per 100,000 of the Indigenous population (&lt;55 years) in Western Australia at that time.</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Western Australia, the highest RHD prevalence among Indigenous people is seen in the </a:t>
            </a:r>
            <a:r>
              <a:rPr lang="en-US" sz="1200" kern="1200" dirty="0" err="1">
                <a:solidFill>
                  <a:schemeClr val="tx1"/>
                </a:solidFill>
                <a:effectLst/>
                <a:latin typeface="+mn-lt"/>
                <a:ea typeface="+mn-ea"/>
                <a:cs typeface="+mn-cs"/>
              </a:rPr>
              <a:t>Kununurra</a:t>
            </a:r>
            <a:r>
              <a:rPr lang="en-US" sz="1200" kern="1200" dirty="0">
                <a:solidFill>
                  <a:schemeClr val="tx1"/>
                </a:solidFill>
                <a:effectLst/>
                <a:latin typeface="+mn-lt"/>
                <a:ea typeface="+mn-ea"/>
                <a:cs typeface="+mn-cs"/>
              </a:rPr>
              <a:t> (2293 people per 100,000), West Kimberley (2006 per 100,000) and Broome regions (1644 people per 100,000).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Western Australia, the lowest RHD prevalence among Indigenous people is seen in the Perth metro region (242 per 100,000). </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average RHD prevalence among Indigenous people across Western Australia is 681 per 100,000.</a:t>
            </a:r>
            <a:endParaRPr lang="en-AU" dirty="0"/>
          </a:p>
        </p:txBody>
      </p:sp>
      <p:sp>
        <p:nvSpPr>
          <p:cNvPr id="4" name="Slide Number Placeholder 3"/>
          <p:cNvSpPr>
            <a:spLocks noGrp="1"/>
          </p:cNvSpPr>
          <p:nvPr>
            <p:ph type="sldNum" sz="quarter" idx="10"/>
          </p:nvPr>
        </p:nvSpPr>
        <p:spPr/>
        <p:txBody>
          <a:bodyPr/>
          <a:lstStyle/>
          <a:p>
            <a:fld id="{4FE8E84D-27A3-4984-900A-0189240699CF}" type="slidenum">
              <a:rPr lang="en-AU" smtClean="0"/>
              <a:t>5</a:t>
            </a:fld>
            <a:endParaRPr lang="en-AU"/>
          </a:p>
        </p:txBody>
      </p:sp>
    </p:spTree>
    <p:extLst>
      <p:ext uri="{BB962C8B-B14F-4D97-AF65-F5344CB8AC3E}">
        <p14:creationId xmlns:p14="http://schemas.microsoft.com/office/powerpoint/2010/main" val="239242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INTERPRETATION </a:t>
            </a:r>
          </a:p>
          <a:p>
            <a:r>
              <a:rPr lang="en-US" sz="1200" kern="1200" dirty="0">
                <a:solidFill>
                  <a:schemeClr val="tx1"/>
                </a:solidFill>
                <a:effectLst/>
                <a:latin typeface="+mn-lt"/>
                <a:ea typeface="+mn-ea"/>
                <a:cs typeface="+mn-cs"/>
              </a:rPr>
              <a:t>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rates of a disease are summary population rates across age groups that account for differences in the age-structures of the populations being compared. Rates presented here are 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maps present the 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incidence of ARF (left) and prevalence of RHD (right) for Aboriginal and Torres Strait Islander people living in South Australia and the Northern Territory (combined) between 2015 and 2017. The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gradient represents increasing incidence/prevalence with increasing darkness.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Incident ARF episodes include people with first-ever ARF diagnosis or recurrent episodes of ARF during a specific period. </a:t>
            </a:r>
          </a:p>
          <a:p>
            <a:pPr marL="0" indent="0">
              <a:buFont typeface="Arial" panose="020B0604020202020204" pitchFamily="34" charset="0"/>
              <a:buNone/>
            </a:pPr>
            <a:r>
              <a:rPr lang="en-AU" sz="1200" kern="1200" dirty="0">
                <a:solidFill>
                  <a:schemeClr val="tx1"/>
                </a:solidFill>
                <a:effectLst/>
                <a:latin typeface="+mn-lt"/>
                <a:ea typeface="+mn-ea"/>
                <a:cs typeface="+mn-cs"/>
              </a:rPr>
              <a:t>The </a:t>
            </a:r>
            <a:r>
              <a:rPr lang="en-US" sz="1200" kern="1200" dirty="0">
                <a:solidFill>
                  <a:schemeClr val="tx1"/>
                </a:solidFill>
                <a:effectLst/>
                <a:latin typeface="+mn-lt"/>
                <a:ea typeface="+mn-ea"/>
                <a:cs typeface="+mn-cs"/>
              </a:rPr>
              <a:t>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ARF incidence </a:t>
            </a:r>
            <a:r>
              <a:rPr lang="en-AU" sz="1200" kern="1200" dirty="0">
                <a:solidFill>
                  <a:schemeClr val="tx1"/>
                </a:solidFill>
                <a:effectLst/>
                <a:latin typeface="+mn-lt"/>
                <a:ea typeface="+mn-ea"/>
                <a:cs typeface="+mn-cs"/>
              </a:rPr>
              <a:t>(left map) represents the number of incident ARF episodes identified in Aboriginal and Torres Strait Islander people aged under 45 years in South Australia and the Northern Territory (combined) between 2015 and 2017, per 100,000 of the Indigenous population (&lt;45 years) in these jurisdictions at that time.</a:t>
            </a:r>
          </a:p>
          <a:p>
            <a:pPr marL="0" indent="0">
              <a:buFont typeface="Arial" panose="020B0604020202020204" pitchFamily="34" charset="0"/>
              <a:buNone/>
            </a:pP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 Northern Territory, the highest ARF incidence among Indigenous people is seen in the Jabiru-</a:t>
            </a:r>
            <a:r>
              <a:rPr lang="en-US" sz="1200" kern="1200" dirty="0" err="1">
                <a:solidFill>
                  <a:schemeClr val="tx1"/>
                </a:solidFill>
                <a:effectLst/>
                <a:latin typeface="+mn-lt"/>
                <a:ea typeface="+mn-ea"/>
                <a:cs typeface="+mn-cs"/>
              </a:rPr>
              <a:t>Tiwi</a:t>
            </a:r>
            <a:r>
              <a:rPr lang="en-US" sz="1200" kern="1200" dirty="0">
                <a:solidFill>
                  <a:schemeClr val="tx1"/>
                </a:solidFill>
                <a:effectLst/>
                <a:latin typeface="+mn-lt"/>
                <a:ea typeface="+mn-ea"/>
                <a:cs typeface="+mn-cs"/>
              </a:rPr>
              <a:t> region (920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 Northern Territory, the lowest ARF incidence among Indigenous people is seen in the Darwin region (163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average ARF incidence among Indigenous people across the Northern Territory is 412 per 100,000.</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South Australia, the highest ARF incidence among Indigenous people is seen in the Port Lincoln-</a:t>
            </a:r>
            <a:r>
              <a:rPr lang="en-US" sz="1200" kern="1200" dirty="0" err="1">
                <a:solidFill>
                  <a:schemeClr val="tx1"/>
                </a:solidFill>
                <a:effectLst/>
                <a:latin typeface="+mn-lt"/>
                <a:ea typeface="+mn-ea"/>
                <a:cs typeface="+mn-cs"/>
              </a:rPr>
              <a:t>Ceduna</a:t>
            </a:r>
            <a:r>
              <a:rPr lang="en-US" sz="1200" kern="1200" dirty="0">
                <a:solidFill>
                  <a:schemeClr val="tx1"/>
                </a:solidFill>
                <a:effectLst/>
                <a:latin typeface="+mn-lt"/>
                <a:ea typeface="+mn-ea"/>
                <a:cs typeface="+mn-cs"/>
              </a:rPr>
              <a:t> region (74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South Australia, the lowest ARF incidence among Indigenous people is seen in the Adelaide region (12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average ARF incidence among Indigenous people across South Australia is 25 per 100,000.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RHD prevalence means the proportion of people living with RHD during a specific period.</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a:t>
            </a:r>
            <a:r>
              <a:rPr lang="en-US" sz="1200" kern="1200" dirty="0">
                <a:solidFill>
                  <a:schemeClr val="tx1"/>
                </a:solidFill>
                <a:effectLst/>
                <a:latin typeface="+mn-lt"/>
                <a:ea typeface="+mn-ea"/>
                <a:cs typeface="+mn-cs"/>
              </a:rPr>
              <a:t>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RHD prevalence</a:t>
            </a:r>
            <a:r>
              <a:rPr lang="en-AU" sz="1200" kern="1200" dirty="0">
                <a:solidFill>
                  <a:schemeClr val="tx1"/>
                </a:solidFill>
                <a:effectLst/>
                <a:latin typeface="+mn-lt"/>
                <a:ea typeface="+mn-ea"/>
                <a:cs typeface="+mn-cs"/>
              </a:rPr>
              <a:t> (right map) represents the number of Aboriginal and Torres Strait Islander people living with RHD in </a:t>
            </a:r>
            <a:r>
              <a:rPr lang="en-US" sz="1200" kern="1200" dirty="0">
                <a:solidFill>
                  <a:schemeClr val="tx1"/>
                </a:solidFill>
                <a:effectLst/>
                <a:latin typeface="+mn-lt"/>
                <a:ea typeface="+mn-ea"/>
                <a:cs typeface="+mn-cs"/>
              </a:rPr>
              <a:t>South Australia and the Northern Territory (combined) between 2015 and 2017</a:t>
            </a:r>
            <a:r>
              <a:rPr lang="en-AU" sz="1200" kern="1200" dirty="0">
                <a:solidFill>
                  <a:schemeClr val="tx1"/>
                </a:solidFill>
                <a:effectLst/>
                <a:latin typeface="+mn-lt"/>
                <a:ea typeface="+mn-ea"/>
                <a:cs typeface="+mn-cs"/>
              </a:rPr>
              <a:t>, per 100,000 of the Indigenous population in these jurisdictions at that time.</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 Northern Territory, the highest RHD prevalence among Indigenous people is seen in the Jabiru-</a:t>
            </a:r>
            <a:r>
              <a:rPr lang="en-US" sz="1200" kern="1200" dirty="0" err="1">
                <a:solidFill>
                  <a:schemeClr val="tx1"/>
                </a:solidFill>
                <a:effectLst/>
                <a:latin typeface="+mn-lt"/>
                <a:ea typeface="+mn-ea"/>
                <a:cs typeface="+mn-cs"/>
              </a:rPr>
              <a:t>Tiwi</a:t>
            </a:r>
            <a:r>
              <a:rPr lang="en-US" sz="1200" kern="1200" dirty="0">
                <a:solidFill>
                  <a:schemeClr val="tx1"/>
                </a:solidFill>
                <a:effectLst/>
                <a:latin typeface="+mn-lt"/>
                <a:ea typeface="+mn-ea"/>
                <a:cs typeface="+mn-cs"/>
              </a:rPr>
              <a:t> region (5568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 Northern Territory, the lowest RHD prevalence among Indigenous people is seen in the Darwin region (1143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average RHD prevalence among Indigenous people across the Northern Territory is 2648 per 100,000.</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South Australia, the highest RHD prevalence among Indigenous people is seen in the Port Augusta region (565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South Australia, the lowest RHD prevalence among Indigenous people is seen in the Adelaide region (158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average RHD prevalence among Indigenous people across South Australia is 284 per 100,000.</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FE8E84D-27A3-4984-900A-0189240699CF}" type="slidenum">
              <a:rPr lang="en-AU" smtClean="0"/>
              <a:t>6</a:t>
            </a:fld>
            <a:endParaRPr lang="en-AU"/>
          </a:p>
        </p:txBody>
      </p:sp>
    </p:spTree>
    <p:extLst>
      <p:ext uri="{BB962C8B-B14F-4D97-AF65-F5344CB8AC3E}">
        <p14:creationId xmlns:p14="http://schemas.microsoft.com/office/powerpoint/2010/main" val="343965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INTERPRETATION </a:t>
            </a:r>
          </a:p>
          <a:p>
            <a:r>
              <a:rPr lang="en-US" sz="1200" kern="1200" dirty="0">
                <a:solidFill>
                  <a:schemeClr val="tx1"/>
                </a:solidFill>
                <a:effectLst/>
                <a:latin typeface="+mn-lt"/>
                <a:ea typeface="+mn-ea"/>
                <a:cs typeface="+mn-cs"/>
              </a:rPr>
              <a:t>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rates of a disease are summary population rates across age groups that account for differences in the age-structures of the populations being compared. Rates presented here are 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maps present the 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incidence of ARF (left) and prevalence of RHD (right) for Aboriginal and Torres Strait Islander people living in Queensland between 2015 and 2017. The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gradient represents increasing incidence/prevalence with increasing darkness.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Incident ARF episodes include people with first-ever ARF diagnosis or recurrent episodes of ARF during a specific period. </a:t>
            </a:r>
          </a:p>
          <a:p>
            <a:r>
              <a:rPr lang="en-AU" sz="1200" kern="1200" dirty="0">
                <a:solidFill>
                  <a:schemeClr val="tx1"/>
                </a:solidFill>
                <a:effectLst/>
                <a:latin typeface="+mn-lt"/>
                <a:ea typeface="+mn-ea"/>
                <a:cs typeface="+mn-cs"/>
              </a:rPr>
              <a:t>The </a:t>
            </a:r>
            <a:r>
              <a:rPr lang="en-US" sz="1200" kern="1200" dirty="0">
                <a:solidFill>
                  <a:schemeClr val="tx1"/>
                </a:solidFill>
                <a:effectLst/>
                <a:latin typeface="+mn-lt"/>
                <a:ea typeface="+mn-ea"/>
                <a:cs typeface="+mn-cs"/>
              </a:rPr>
              <a:t>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ARF incidence </a:t>
            </a:r>
            <a:r>
              <a:rPr lang="en-AU" sz="1200" kern="1200" dirty="0">
                <a:solidFill>
                  <a:schemeClr val="tx1"/>
                </a:solidFill>
                <a:effectLst/>
                <a:latin typeface="+mn-lt"/>
                <a:ea typeface="+mn-ea"/>
                <a:cs typeface="+mn-cs"/>
              </a:rPr>
              <a:t>(left map) represents the number of incident ARF episodes identified in Aboriginal and Torres Strait Islander people aged under 45 years in Queensland between 2015 and 2017, per 100,000 of the Indigenous population (&lt;45 years) in Queensland at that time.</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Queensland, the highest ARF incidence among Indigenous people is seen in the Mount Isa region (279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Queensland, the lowest ARF incidence among Indigenous people is seen in the Brisbane region (7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average ARF incidence among Indigenous people across Queensland is 52 per 100,000. </a:t>
            </a:r>
            <a:endParaRPr lang="en-A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RHD prevalence means the proportion of people living with RHD during a specific period.</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a:t>
            </a:r>
            <a:r>
              <a:rPr lang="en-US" sz="1200" kern="1200" dirty="0">
                <a:solidFill>
                  <a:schemeClr val="tx1"/>
                </a:solidFill>
                <a:effectLst/>
                <a:latin typeface="+mn-lt"/>
                <a:ea typeface="+mn-ea"/>
                <a:cs typeface="+mn-cs"/>
              </a:rPr>
              <a:t>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RHD prevalence </a:t>
            </a:r>
            <a:r>
              <a:rPr lang="en-AU" sz="1200" kern="1200" dirty="0">
                <a:solidFill>
                  <a:schemeClr val="tx1"/>
                </a:solidFill>
                <a:effectLst/>
                <a:latin typeface="+mn-lt"/>
                <a:ea typeface="+mn-ea"/>
                <a:cs typeface="+mn-cs"/>
              </a:rPr>
              <a:t>(right map) represents the number of Aboriginal and Torres Strait Islander people aged under 55 years who were living with RHD in Queensland between 2015 and 2017, per 100,000 of the Indigenous population (&lt;55 years) in Queensland at that time.</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Queensland, the highest RHD prevalence among Indigenous people is seen in the Cape York region (3406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Queensland, the lowest RHD prevalence among Indigenous people is seen in the Brisbane region (95 per 100,000).</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average RHD prevalence among Indigenous people across Queensland is 675 per 100,000.</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FE8E84D-27A3-4984-900A-0189240699CF}" type="slidenum">
              <a:rPr lang="en-AU" smtClean="0"/>
              <a:t>7</a:t>
            </a:fld>
            <a:endParaRPr lang="en-AU"/>
          </a:p>
        </p:txBody>
      </p:sp>
    </p:spTree>
    <p:extLst>
      <p:ext uri="{BB962C8B-B14F-4D97-AF65-F5344CB8AC3E}">
        <p14:creationId xmlns:p14="http://schemas.microsoft.com/office/powerpoint/2010/main" val="108574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INTERPRETATION </a:t>
            </a:r>
          </a:p>
          <a:p>
            <a:r>
              <a:rPr lang="en-US" sz="1200" kern="1200" dirty="0">
                <a:solidFill>
                  <a:schemeClr val="tx1"/>
                </a:solidFill>
                <a:effectLst/>
                <a:latin typeface="+mn-lt"/>
                <a:ea typeface="+mn-ea"/>
                <a:cs typeface="+mn-cs"/>
              </a:rPr>
              <a:t>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rates of a disease are summary population rates across age groups that account for differences in the age-structures of the populations being compared. Rates presented here are 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maps present the 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incidence of ARF (left) and prevalence of RHD (right) for Aboriginal and Torres Strait Islander people living in Queensland between 2015 and 2017. The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gradient represents increasing incidence/prevalence with increasing darkness.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Incident ARF episodes include people with first-ever ARF diagnosis or recurrent episodes of ARF during a specific period.</a:t>
            </a:r>
          </a:p>
          <a:p>
            <a:r>
              <a:rPr lang="en-AU" sz="1200" b="1" kern="1200" dirty="0">
                <a:solidFill>
                  <a:schemeClr val="tx1"/>
                </a:solidFill>
                <a:effectLst/>
                <a:latin typeface="+mn-lt"/>
                <a:ea typeface="+mn-ea"/>
                <a:cs typeface="+mn-cs"/>
              </a:rPr>
              <a:t>ARF incidence </a:t>
            </a:r>
            <a:r>
              <a:rPr lang="en-AU" sz="1200" kern="1200" dirty="0">
                <a:solidFill>
                  <a:schemeClr val="tx1"/>
                </a:solidFill>
                <a:effectLst/>
                <a:latin typeface="+mn-lt"/>
                <a:ea typeface="+mn-ea"/>
                <a:cs typeface="+mn-cs"/>
              </a:rPr>
              <a:t>(left map) represents the number of incident ARF episodes identified in Aboriginal and Torres Strait Islander people aged under 45 years in New South Wales between 2015 and 2017, per 100,000 of the Indigenous population (&lt;45 years) in New South Wales at that time.</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New South Wales, the highest ARF incidence among Indigenous people is seen in the North-Western region (33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New South Wales, the lowest ARF incidence among Indigenous people is seen in the Dubbo region (0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average ARF incidence among Indigenous people across New South Wales is 4 per 100,000. </a:t>
            </a:r>
            <a:endParaRPr lang="en-A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RHD prevalence means the proportion of people living with RHD during a specific period.</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a:t>
            </a:r>
            <a:r>
              <a:rPr lang="en-US" sz="1200" kern="1200" dirty="0">
                <a:solidFill>
                  <a:schemeClr val="tx1"/>
                </a:solidFill>
                <a:effectLst/>
                <a:latin typeface="+mn-lt"/>
                <a:ea typeface="+mn-ea"/>
                <a:cs typeface="+mn-cs"/>
              </a:rPr>
              <a:t>age-</a:t>
            </a:r>
            <a:r>
              <a:rPr lang="en-US" sz="1200" kern="1200" dirty="0" err="1">
                <a:solidFill>
                  <a:schemeClr val="tx1"/>
                </a:solidFill>
                <a:effectLst/>
                <a:latin typeface="+mn-lt"/>
                <a:ea typeface="+mn-ea"/>
                <a:cs typeface="+mn-cs"/>
              </a:rPr>
              <a:t>standardised</a:t>
            </a:r>
            <a:r>
              <a:rPr lang="en-US"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RHD prevalence </a:t>
            </a:r>
            <a:r>
              <a:rPr lang="en-AU" sz="1200" kern="1200" dirty="0">
                <a:solidFill>
                  <a:schemeClr val="tx1"/>
                </a:solidFill>
                <a:effectLst/>
                <a:latin typeface="+mn-lt"/>
                <a:ea typeface="+mn-ea"/>
                <a:cs typeface="+mn-cs"/>
              </a:rPr>
              <a:t>(right map) represents the number of Aboriginal and Torres Strait Islander people aged under 55 years who were living with RHD in </a:t>
            </a:r>
            <a:r>
              <a:rPr lang="en-US" sz="1200" kern="1200" dirty="0">
                <a:solidFill>
                  <a:schemeClr val="tx1"/>
                </a:solidFill>
                <a:effectLst/>
                <a:latin typeface="+mn-lt"/>
                <a:ea typeface="+mn-ea"/>
                <a:cs typeface="+mn-cs"/>
              </a:rPr>
              <a:t>New South Wales</a:t>
            </a:r>
            <a:r>
              <a:rPr lang="en-AU" sz="1200" kern="1200" dirty="0">
                <a:solidFill>
                  <a:schemeClr val="tx1"/>
                </a:solidFill>
                <a:effectLst/>
                <a:latin typeface="+mn-lt"/>
                <a:ea typeface="+mn-ea"/>
                <a:cs typeface="+mn-cs"/>
              </a:rPr>
              <a:t> between 2015 and 2017, per 100,000 of the Indigenous population (&lt;55 years) in </a:t>
            </a:r>
            <a:r>
              <a:rPr lang="en-US" sz="1200" kern="1200" dirty="0">
                <a:solidFill>
                  <a:schemeClr val="tx1"/>
                </a:solidFill>
                <a:effectLst/>
                <a:latin typeface="+mn-lt"/>
                <a:ea typeface="+mn-ea"/>
                <a:cs typeface="+mn-cs"/>
              </a:rPr>
              <a:t>New South Wales</a:t>
            </a:r>
            <a:r>
              <a:rPr lang="en-AU" sz="1200" kern="1200" dirty="0">
                <a:solidFill>
                  <a:schemeClr val="tx1"/>
                </a:solidFill>
                <a:effectLst/>
                <a:latin typeface="+mn-lt"/>
                <a:ea typeface="+mn-ea"/>
                <a:cs typeface="+mn-cs"/>
              </a:rPr>
              <a:t> at that time.</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New South Wales, the highest RHD prevalence among Indigenous people is seen in the North-Western region (271 per 100,000).</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New South Wales, the lowest RHD prevalence among Indigenous people is seen in the </a:t>
            </a:r>
            <a:r>
              <a:rPr lang="en-US" sz="1200" kern="1200" dirty="0" err="1">
                <a:solidFill>
                  <a:schemeClr val="tx1"/>
                </a:solidFill>
                <a:effectLst/>
                <a:latin typeface="+mn-lt"/>
                <a:ea typeface="+mn-ea"/>
                <a:cs typeface="+mn-cs"/>
              </a:rPr>
              <a:t>Riverina</a:t>
            </a:r>
            <a:r>
              <a:rPr lang="en-US" sz="1200" kern="1200" dirty="0">
                <a:solidFill>
                  <a:schemeClr val="tx1"/>
                </a:solidFill>
                <a:effectLst/>
                <a:latin typeface="+mn-lt"/>
                <a:ea typeface="+mn-ea"/>
                <a:cs typeface="+mn-cs"/>
              </a:rPr>
              <a:t>-Orange </a:t>
            </a:r>
            <a:r>
              <a:rPr lang="en-US" sz="1200" kern="1200">
                <a:solidFill>
                  <a:schemeClr val="tx1"/>
                </a:solidFill>
                <a:effectLst/>
                <a:latin typeface="+mn-lt"/>
                <a:ea typeface="+mn-ea"/>
                <a:cs typeface="+mn-cs"/>
              </a:rPr>
              <a:t>region (46 </a:t>
            </a:r>
            <a:r>
              <a:rPr lang="en-US" sz="1200" kern="1200" dirty="0">
                <a:solidFill>
                  <a:schemeClr val="tx1"/>
                </a:solidFill>
                <a:effectLst/>
                <a:latin typeface="+mn-lt"/>
                <a:ea typeface="+mn-ea"/>
                <a:cs typeface="+mn-cs"/>
              </a:rPr>
              <a:t>per 100,000).</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average RHD prevalence among Indigenous people across New South Wales is 82 per 100,000.</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FE8E84D-27A3-4984-900A-0189240699CF}" type="slidenum">
              <a:rPr lang="en-AU" smtClean="0"/>
              <a:t>8</a:t>
            </a:fld>
            <a:endParaRPr lang="en-AU"/>
          </a:p>
        </p:txBody>
      </p:sp>
    </p:spTree>
    <p:extLst>
      <p:ext uri="{BB962C8B-B14F-4D97-AF65-F5344CB8AC3E}">
        <p14:creationId xmlns:p14="http://schemas.microsoft.com/office/powerpoint/2010/main" val="1346811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72758A9-56C2-41D5-9925-697E871EC22D}" type="datetimeFigureOut">
              <a:rPr lang="en-AU" smtClean="0"/>
              <a:t>2/02/2022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E2E402-7BB0-4D9C-921A-7DE80219A0E7}" type="slidenum">
              <a:rPr lang="en-AU" smtClean="0"/>
              <a:t>‹#›</a:t>
            </a:fld>
            <a:endParaRPr lang="en-AU"/>
          </a:p>
        </p:txBody>
      </p:sp>
    </p:spTree>
    <p:extLst>
      <p:ext uri="{BB962C8B-B14F-4D97-AF65-F5344CB8AC3E}">
        <p14:creationId xmlns:p14="http://schemas.microsoft.com/office/powerpoint/2010/main" val="22102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72758A9-56C2-41D5-9925-697E871EC22D}" type="datetimeFigureOut">
              <a:rPr lang="en-AU" smtClean="0"/>
              <a:t>2/02/2022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E2E402-7BB0-4D9C-921A-7DE80219A0E7}" type="slidenum">
              <a:rPr lang="en-AU" smtClean="0"/>
              <a:t>‹#›</a:t>
            </a:fld>
            <a:endParaRPr lang="en-AU"/>
          </a:p>
        </p:txBody>
      </p:sp>
    </p:spTree>
    <p:extLst>
      <p:ext uri="{BB962C8B-B14F-4D97-AF65-F5344CB8AC3E}">
        <p14:creationId xmlns:p14="http://schemas.microsoft.com/office/powerpoint/2010/main" val="3941589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72758A9-56C2-41D5-9925-697E871EC22D}" type="datetimeFigureOut">
              <a:rPr lang="en-AU" smtClean="0"/>
              <a:t>2/02/2022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E2E402-7BB0-4D9C-921A-7DE80219A0E7}" type="slidenum">
              <a:rPr lang="en-AU" smtClean="0"/>
              <a:t>‹#›</a:t>
            </a:fld>
            <a:endParaRPr lang="en-AU"/>
          </a:p>
        </p:txBody>
      </p:sp>
    </p:spTree>
    <p:extLst>
      <p:ext uri="{BB962C8B-B14F-4D97-AF65-F5344CB8AC3E}">
        <p14:creationId xmlns:p14="http://schemas.microsoft.com/office/powerpoint/2010/main" val="40109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72758A9-56C2-41D5-9925-697E871EC22D}" type="datetimeFigureOut">
              <a:rPr lang="en-AU" smtClean="0"/>
              <a:t>2/02/2022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E2E402-7BB0-4D9C-921A-7DE80219A0E7}" type="slidenum">
              <a:rPr lang="en-AU" smtClean="0"/>
              <a:t>‹#›</a:t>
            </a:fld>
            <a:endParaRPr lang="en-AU"/>
          </a:p>
        </p:txBody>
      </p:sp>
    </p:spTree>
    <p:extLst>
      <p:ext uri="{BB962C8B-B14F-4D97-AF65-F5344CB8AC3E}">
        <p14:creationId xmlns:p14="http://schemas.microsoft.com/office/powerpoint/2010/main" val="126932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2758A9-56C2-41D5-9925-697E871EC22D}" type="datetimeFigureOut">
              <a:rPr lang="en-AU" smtClean="0"/>
              <a:t>2/02/2022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E2E402-7BB0-4D9C-921A-7DE80219A0E7}" type="slidenum">
              <a:rPr lang="en-AU" smtClean="0"/>
              <a:t>‹#›</a:t>
            </a:fld>
            <a:endParaRPr lang="en-AU"/>
          </a:p>
        </p:txBody>
      </p:sp>
    </p:spTree>
    <p:extLst>
      <p:ext uri="{BB962C8B-B14F-4D97-AF65-F5344CB8AC3E}">
        <p14:creationId xmlns:p14="http://schemas.microsoft.com/office/powerpoint/2010/main" val="281681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72758A9-56C2-41D5-9925-697E871EC22D}" type="datetimeFigureOut">
              <a:rPr lang="en-AU" smtClean="0"/>
              <a:t>2/02/2022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E2E402-7BB0-4D9C-921A-7DE80219A0E7}" type="slidenum">
              <a:rPr lang="en-AU" smtClean="0"/>
              <a:t>‹#›</a:t>
            </a:fld>
            <a:endParaRPr lang="en-AU"/>
          </a:p>
        </p:txBody>
      </p:sp>
    </p:spTree>
    <p:extLst>
      <p:ext uri="{BB962C8B-B14F-4D97-AF65-F5344CB8AC3E}">
        <p14:creationId xmlns:p14="http://schemas.microsoft.com/office/powerpoint/2010/main" val="69807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72758A9-56C2-41D5-9925-697E871EC22D}" type="datetimeFigureOut">
              <a:rPr lang="en-AU" smtClean="0"/>
              <a:t>2/02/2022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4E2E402-7BB0-4D9C-921A-7DE80219A0E7}" type="slidenum">
              <a:rPr lang="en-AU" smtClean="0"/>
              <a:t>‹#›</a:t>
            </a:fld>
            <a:endParaRPr lang="en-AU"/>
          </a:p>
        </p:txBody>
      </p:sp>
    </p:spTree>
    <p:extLst>
      <p:ext uri="{BB962C8B-B14F-4D97-AF65-F5344CB8AC3E}">
        <p14:creationId xmlns:p14="http://schemas.microsoft.com/office/powerpoint/2010/main" val="4060485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72758A9-56C2-41D5-9925-697E871EC22D}" type="datetimeFigureOut">
              <a:rPr lang="en-AU" smtClean="0"/>
              <a:t>2/02/2022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4E2E402-7BB0-4D9C-921A-7DE80219A0E7}" type="slidenum">
              <a:rPr lang="en-AU" smtClean="0"/>
              <a:t>‹#›</a:t>
            </a:fld>
            <a:endParaRPr lang="en-AU"/>
          </a:p>
        </p:txBody>
      </p:sp>
    </p:spTree>
    <p:extLst>
      <p:ext uri="{BB962C8B-B14F-4D97-AF65-F5344CB8AC3E}">
        <p14:creationId xmlns:p14="http://schemas.microsoft.com/office/powerpoint/2010/main" val="265857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758A9-56C2-41D5-9925-697E871EC22D}" type="datetimeFigureOut">
              <a:rPr lang="en-AU" smtClean="0"/>
              <a:t>2/02/2022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4E2E402-7BB0-4D9C-921A-7DE80219A0E7}" type="slidenum">
              <a:rPr lang="en-AU" smtClean="0"/>
              <a:t>‹#›</a:t>
            </a:fld>
            <a:endParaRPr lang="en-AU"/>
          </a:p>
        </p:txBody>
      </p:sp>
    </p:spTree>
    <p:extLst>
      <p:ext uri="{BB962C8B-B14F-4D97-AF65-F5344CB8AC3E}">
        <p14:creationId xmlns:p14="http://schemas.microsoft.com/office/powerpoint/2010/main" val="234599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2758A9-56C2-41D5-9925-697E871EC22D}" type="datetimeFigureOut">
              <a:rPr lang="en-AU" smtClean="0"/>
              <a:t>2/02/2022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E2E402-7BB0-4D9C-921A-7DE80219A0E7}" type="slidenum">
              <a:rPr lang="en-AU" smtClean="0"/>
              <a:t>‹#›</a:t>
            </a:fld>
            <a:endParaRPr lang="en-AU"/>
          </a:p>
        </p:txBody>
      </p:sp>
    </p:spTree>
    <p:extLst>
      <p:ext uri="{BB962C8B-B14F-4D97-AF65-F5344CB8AC3E}">
        <p14:creationId xmlns:p14="http://schemas.microsoft.com/office/powerpoint/2010/main" val="362794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2758A9-56C2-41D5-9925-697E871EC22D}" type="datetimeFigureOut">
              <a:rPr lang="en-AU" smtClean="0"/>
              <a:t>2/02/2022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E2E402-7BB0-4D9C-921A-7DE80219A0E7}" type="slidenum">
              <a:rPr lang="en-AU" smtClean="0"/>
              <a:t>‹#›</a:t>
            </a:fld>
            <a:endParaRPr lang="en-AU"/>
          </a:p>
        </p:txBody>
      </p:sp>
    </p:spTree>
    <p:extLst>
      <p:ext uri="{BB962C8B-B14F-4D97-AF65-F5344CB8AC3E}">
        <p14:creationId xmlns:p14="http://schemas.microsoft.com/office/powerpoint/2010/main" val="201649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758A9-56C2-41D5-9925-697E871EC22D}" type="datetimeFigureOut">
              <a:rPr lang="en-AU" smtClean="0"/>
              <a:t>2/02/2022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2E402-7BB0-4D9C-921A-7DE80219A0E7}" type="slidenum">
              <a:rPr lang="en-AU" smtClean="0"/>
              <a:t>‹#›</a:t>
            </a:fld>
            <a:endParaRPr lang="en-AU"/>
          </a:p>
        </p:txBody>
      </p:sp>
    </p:spTree>
    <p:extLst>
      <p:ext uri="{BB962C8B-B14F-4D97-AF65-F5344CB8AC3E}">
        <p14:creationId xmlns:p14="http://schemas.microsoft.com/office/powerpoint/2010/main" val="3133901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pubmed.ncbi.nlm.nih.gov/31814772/" TargetMode="External"/><Relationship Id="rId4" Type="http://schemas.openxmlformats.org/officeDocument/2006/relationships/hyperlink" Target="https://www.ahajournals.org/doi/10.1161/JAHA.120.01685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pubmed.ncbi.nlm.nih.gov/31814772/" TargetMode="External"/><Relationship Id="rId4" Type="http://schemas.openxmlformats.org/officeDocument/2006/relationships/hyperlink" Target="https://www.ahajournals.org/doi/10.1161/JAHA.120.01685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pubmed.ncbi.nlm.nih.gov/31814772/" TargetMode="External"/><Relationship Id="rId5" Type="http://schemas.openxmlformats.org/officeDocument/2006/relationships/hyperlink" Target="https://www.ahajournals.org/doi/10.1161/JAHA.120.016851"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pubmed.ncbi.nlm.nih.gov/31814772/" TargetMode="External"/><Relationship Id="rId4" Type="http://schemas.openxmlformats.org/officeDocument/2006/relationships/hyperlink" Target="https://www.ahajournals.org/doi/10.1161/JAHA.120.01685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pubmed.ncbi.nlm.nih.gov/31814772/" TargetMode="External"/><Relationship Id="rId4" Type="http://schemas.openxmlformats.org/officeDocument/2006/relationships/hyperlink" Target="https://www.ahajournals.org/doi/10.1161/JAHA.120.01685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pubmed.ncbi.nlm.nih.gov/31814772/" TargetMode="External"/><Relationship Id="rId4" Type="http://schemas.openxmlformats.org/officeDocument/2006/relationships/hyperlink" Target="https://www.ahajournals.org/doi/10.1161/JAHA.120.01685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pubmed.ncbi.nlm.nih.gov/31814772/" TargetMode="External"/><Relationship Id="rId5" Type="http://schemas.openxmlformats.org/officeDocument/2006/relationships/hyperlink" Target="https://www.ahajournals.org/doi/10.1161/JAHA.120.016851"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812" y="817009"/>
            <a:ext cx="6292549" cy="507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99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9826388-081E-47FB-ACD9-503E11B188F5}"/>
              </a:ext>
            </a:extLst>
          </p:cNvPr>
          <p:cNvGrpSpPr/>
          <p:nvPr/>
        </p:nvGrpSpPr>
        <p:grpSpPr>
          <a:xfrm>
            <a:off x="1144974" y="333053"/>
            <a:ext cx="9902051" cy="5445697"/>
            <a:chOff x="1027571" y="657518"/>
            <a:chExt cx="9902051" cy="5445697"/>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472" b="50847"/>
            <a:stretch/>
          </p:blipFill>
          <p:spPr>
            <a:xfrm>
              <a:off x="1027571" y="1579911"/>
              <a:ext cx="9902051" cy="4523304"/>
            </a:xfrm>
            <a:prstGeom prst="rect">
              <a:avLst/>
            </a:prstGeom>
          </p:spPr>
        </p:pic>
        <p:sp>
          <p:nvSpPr>
            <p:cNvPr id="8" name="TextBox 7"/>
            <p:cNvSpPr txBox="1"/>
            <p:nvPr/>
          </p:nvSpPr>
          <p:spPr>
            <a:xfrm>
              <a:off x="3841562" y="657518"/>
              <a:ext cx="4891228" cy="646331"/>
            </a:xfrm>
            <a:prstGeom prst="rect">
              <a:avLst/>
            </a:prstGeom>
            <a:noFill/>
          </p:spPr>
          <p:txBody>
            <a:bodyPr wrap="square" rtlCol="0">
              <a:spAutoFit/>
            </a:bodyPr>
            <a:lstStyle/>
            <a:p>
              <a:r>
                <a:rPr lang="en-AU" dirty="0"/>
                <a:t>Age-standardised ARF or RHD prevalence</a:t>
              </a:r>
            </a:p>
            <a:p>
              <a:r>
                <a:rPr lang="en-AU" dirty="0"/>
                <a:t>per 100,000 total population (0-54y), 2015-2017</a:t>
              </a:r>
            </a:p>
          </p:txBody>
        </p:sp>
      </p:grpSp>
      <p:sp>
        <p:nvSpPr>
          <p:cNvPr id="3" name="TextBox 2">
            <a:extLst>
              <a:ext uri="{FF2B5EF4-FFF2-40B4-BE49-F238E27FC236}">
                <a16:creationId xmlns:a16="http://schemas.microsoft.com/office/drawing/2014/main" id="{017C0B2D-DC94-4833-B799-AD645429CC53}"/>
              </a:ext>
            </a:extLst>
          </p:cNvPr>
          <p:cNvSpPr txBox="1"/>
          <p:nvPr/>
        </p:nvSpPr>
        <p:spPr>
          <a:xfrm>
            <a:off x="1962019" y="5996226"/>
            <a:ext cx="9085006" cy="861774"/>
          </a:xfrm>
          <a:prstGeom prst="rect">
            <a:avLst/>
          </a:prstGeom>
          <a:noFill/>
        </p:spPr>
        <p:txBody>
          <a:bodyPr wrap="square" rtlCol="0">
            <a:spAutoFit/>
          </a:bodyPr>
          <a:lstStyle/>
          <a:p>
            <a:pPr algn="l"/>
            <a:r>
              <a:rPr lang="en-AU" sz="1000" b="0" i="0" u="sng" dirty="0">
                <a:solidFill>
                  <a:srgbClr val="B20838"/>
                </a:solidFill>
                <a:effectLst/>
                <a:latin typeface="SignikaLight"/>
                <a:hlinkClick r:id="rId4"/>
              </a:rPr>
              <a:t>Katzenellenbogen JM, Bond-Smith D, Cunneen R, et al. Contemporary Incidence and Prevalence of Rheumatic Fever and Rheumatic Heart Disease in Australia Using Linked Data: The Case for Policy Change. Journal of the American Health Association. 2020; 9(19): e016851.</a:t>
            </a:r>
            <a:br>
              <a:rPr lang="en-AU" sz="1000" b="0" i="0" u="sng" dirty="0">
                <a:solidFill>
                  <a:srgbClr val="B20838"/>
                </a:solidFill>
                <a:effectLst/>
                <a:latin typeface="SignikaLight"/>
              </a:rPr>
            </a:br>
            <a:endParaRPr lang="en-AU" sz="1000" b="0" i="0" dirty="0">
              <a:solidFill>
                <a:srgbClr val="2D2D2D"/>
              </a:solidFill>
              <a:effectLst/>
              <a:latin typeface="SignikaLight"/>
            </a:endParaRPr>
          </a:p>
          <a:p>
            <a:pPr algn="l"/>
            <a:r>
              <a:rPr lang="en-AU" sz="1000" b="0" i="0" u="sng" dirty="0">
                <a:solidFill>
                  <a:srgbClr val="B20838"/>
                </a:solidFill>
                <a:effectLst/>
                <a:latin typeface="SignikaLight"/>
                <a:hlinkClick r:id="rId5"/>
              </a:rPr>
              <a:t>Katzenellenbogen JM, Bond-Smith D, Cunneen R, et al. The End Rheumatic Heart Disease in Australia Study of Epidemiology (ERASE) Project: data sources, case ascertainment and cohort profile. Clinical Epidemiology. 2019; 11:997-1010.</a:t>
            </a:r>
            <a:endParaRPr lang="en-AU" sz="1000" b="0" i="0" dirty="0">
              <a:solidFill>
                <a:srgbClr val="2D2D2D"/>
              </a:solidFill>
              <a:effectLst/>
              <a:latin typeface="SignikaLight"/>
            </a:endParaRPr>
          </a:p>
        </p:txBody>
      </p:sp>
    </p:spTree>
    <p:extLst>
      <p:ext uri="{BB962C8B-B14F-4D97-AF65-F5344CB8AC3E}">
        <p14:creationId xmlns:p14="http://schemas.microsoft.com/office/powerpoint/2010/main" val="57510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90266A-F669-4C85-891F-E29421DA3F91}"/>
              </a:ext>
            </a:extLst>
          </p:cNvPr>
          <p:cNvGrpSpPr/>
          <p:nvPr/>
        </p:nvGrpSpPr>
        <p:grpSpPr>
          <a:xfrm>
            <a:off x="905154" y="303557"/>
            <a:ext cx="10381692" cy="5751595"/>
            <a:chOff x="833562" y="657518"/>
            <a:chExt cx="10381692" cy="5751595"/>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52860"/>
            <a:stretch/>
          </p:blipFill>
          <p:spPr>
            <a:xfrm>
              <a:off x="833562" y="1515179"/>
              <a:ext cx="10381692" cy="4893934"/>
            </a:xfrm>
            <a:prstGeom prst="rect">
              <a:avLst/>
            </a:prstGeom>
          </p:spPr>
        </p:pic>
        <p:sp>
          <p:nvSpPr>
            <p:cNvPr id="4" name="TextBox 3"/>
            <p:cNvSpPr txBox="1"/>
            <p:nvPr/>
          </p:nvSpPr>
          <p:spPr>
            <a:xfrm>
              <a:off x="3841562" y="657518"/>
              <a:ext cx="5302438" cy="646331"/>
            </a:xfrm>
            <a:prstGeom prst="rect">
              <a:avLst/>
            </a:prstGeom>
            <a:noFill/>
          </p:spPr>
          <p:txBody>
            <a:bodyPr wrap="square" rtlCol="0">
              <a:spAutoFit/>
            </a:bodyPr>
            <a:lstStyle/>
            <a:p>
              <a:r>
                <a:rPr lang="en-AU" dirty="0"/>
                <a:t>Age-standardised ARF or RHD prevalence</a:t>
              </a:r>
            </a:p>
            <a:p>
              <a:r>
                <a:rPr lang="en-AU" dirty="0"/>
                <a:t>per 100,000 Indigenous population (0-54y), 2015-2017</a:t>
              </a:r>
            </a:p>
          </p:txBody>
        </p:sp>
      </p:grpSp>
      <p:sp>
        <p:nvSpPr>
          <p:cNvPr id="7" name="TextBox 6">
            <a:extLst>
              <a:ext uri="{FF2B5EF4-FFF2-40B4-BE49-F238E27FC236}">
                <a16:creationId xmlns:a16="http://schemas.microsoft.com/office/drawing/2014/main" id="{7E198707-04F0-455E-B87A-FC9425DA5A28}"/>
              </a:ext>
            </a:extLst>
          </p:cNvPr>
          <p:cNvSpPr txBox="1"/>
          <p:nvPr/>
        </p:nvSpPr>
        <p:spPr>
          <a:xfrm>
            <a:off x="1962019" y="5996226"/>
            <a:ext cx="9085006" cy="861774"/>
          </a:xfrm>
          <a:prstGeom prst="rect">
            <a:avLst/>
          </a:prstGeom>
          <a:noFill/>
        </p:spPr>
        <p:txBody>
          <a:bodyPr wrap="square" rtlCol="0">
            <a:spAutoFit/>
          </a:bodyPr>
          <a:lstStyle/>
          <a:p>
            <a:pPr algn="l"/>
            <a:r>
              <a:rPr lang="en-AU" sz="1000" b="0" i="0" u="sng" dirty="0">
                <a:solidFill>
                  <a:srgbClr val="B20838"/>
                </a:solidFill>
                <a:effectLst/>
                <a:latin typeface="SignikaLight"/>
                <a:hlinkClick r:id="rId4"/>
              </a:rPr>
              <a:t>Katzenellenbogen JM, Bond-Smith D, Cunneen R, et al. Contemporary Incidence and Prevalence of Rheumatic Fever and Rheumatic Heart Disease in Australia Using Linked Data: The Case for Policy Change. Journal of the American Health Association. 2020; 9(19): e016851.</a:t>
            </a:r>
            <a:br>
              <a:rPr lang="en-AU" sz="1000" b="0" i="0" u="sng" dirty="0">
                <a:solidFill>
                  <a:srgbClr val="B20838"/>
                </a:solidFill>
                <a:effectLst/>
                <a:latin typeface="SignikaLight"/>
              </a:rPr>
            </a:br>
            <a:endParaRPr lang="en-AU" sz="1000" b="0" i="0" dirty="0">
              <a:solidFill>
                <a:srgbClr val="2D2D2D"/>
              </a:solidFill>
              <a:effectLst/>
              <a:latin typeface="SignikaLight"/>
            </a:endParaRPr>
          </a:p>
          <a:p>
            <a:pPr algn="l"/>
            <a:r>
              <a:rPr lang="en-AU" sz="1000" b="0" i="0" u="sng" dirty="0">
                <a:solidFill>
                  <a:srgbClr val="B20838"/>
                </a:solidFill>
                <a:effectLst/>
                <a:latin typeface="SignikaLight"/>
                <a:hlinkClick r:id="rId5"/>
              </a:rPr>
              <a:t>Katzenellenbogen JM, Bond-Smith D, Cunneen R, et al. The End Rheumatic Heart Disease in Australia Study of Epidemiology (ERASE) Project: data sources, case ascertainment and cohort profile. Clinical Epidemiology. 2019; 11:997-1010.</a:t>
            </a:r>
            <a:endParaRPr lang="en-AU" sz="1000" b="0" i="0" dirty="0">
              <a:solidFill>
                <a:srgbClr val="2D2D2D"/>
              </a:solidFill>
              <a:effectLst/>
              <a:latin typeface="SignikaLight"/>
            </a:endParaRPr>
          </a:p>
        </p:txBody>
      </p:sp>
    </p:spTree>
    <p:extLst>
      <p:ext uri="{BB962C8B-B14F-4D97-AF65-F5344CB8AC3E}">
        <p14:creationId xmlns:p14="http://schemas.microsoft.com/office/powerpoint/2010/main" val="81194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AC7C988-B69A-4192-95E7-8E3A96FB1F97}"/>
              </a:ext>
            </a:extLst>
          </p:cNvPr>
          <p:cNvGrpSpPr/>
          <p:nvPr/>
        </p:nvGrpSpPr>
        <p:grpSpPr>
          <a:xfrm>
            <a:off x="175399" y="771140"/>
            <a:ext cx="11408210" cy="5507626"/>
            <a:chOff x="175399" y="771140"/>
            <a:chExt cx="11408210" cy="5507626"/>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9169"/>
            <a:stretch/>
          </p:blipFill>
          <p:spPr>
            <a:xfrm>
              <a:off x="6184077" y="1320199"/>
              <a:ext cx="5399532" cy="490446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7966"/>
            <a:stretch/>
          </p:blipFill>
          <p:spPr>
            <a:xfrm>
              <a:off x="175399" y="1309379"/>
              <a:ext cx="5399532" cy="4969387"/>
            </a:xfrm>
            <a:prstGeom prst="rect">
              <a:avLst/>
            </a:prstGeom>
          </p:spPr>
        </p:pic>
        <p:sp>
          <p:nvSpPr>
            <p:cNvPr id="4" name="TextBox 3"/>
            <p:cNvSpPr txBox="1"/>
            <p:nvPr/>
          </p:nvSpPr>
          <p:spPr>
            <a:xfrm>
              <a:off x="784545" y="771141"/>
              <a:ext cx="4577411" cy="646331"/>
            </a:xfrm>
            <a:prstGeom prst="rect">
              <a:avLst/>
            </a:prstGeom>
            <a:noFill/>
          </p:spPr>
          <p:txBody>
            <a:bodyPr wrap="square" rtlCol="0">
              <a:spAutoFit/>
            </a:bodyPr>
            <a:lstStyle/>
            <a:p>
              <a:r>
                <a:rPr lang="en-AU" dirty="0"/>
                <a:t>Age-standardised ARF Incidence rate</a:t>
              </a:r>
            </a:p>
            <a:p>
              <a:r>
                <a:rPr lang="en-AU" dirty="0"/>
                <a:t>per 100,000 Indigenous (0-44y), 2015-2017</a:t>
              </a:r>
            </a:p>
          </p:txBody>
        </p:sp>
        <p:sp>
          <p:nvSpPr>
            <p:cNvPr id="6" name="TextBox 5"/>
            <p:cNvSpPr txBox="1"/>
            <p:nvPr/>
          </p:nvSpPr>
          <p:spPr>
            <a:xfrm>
              <a:off x="6595137" y="771140"/>
              <a:ext cx="4577411" cy="646331"/>
            </a:xfrm>
            <a:prstGeom prst="rect">
              <a:avLst/>
            </a:prstGeom>
            <a:noFill/>
          </p:spPr>
          <p:txBody>
            <a:bodyPr wrap="square" rtlCol="0">
              <a:spAutoFit/>
            </a:bodyPr>
            <a:lstStyle/>
            <a:p>
              <a:r>
                <a:rPr lang="en-AU" dirty="0"/>
                <a:t>Age-standardised RHD prevalence</a:t>
              </a:r>
            </a:p>
            <a:p>
              <a:r>
                <a:rPr lang="en-AU" dirty="0"/>
                <a:t>per 100,000 Indigenous (0-54y), 2015-2017</a:t>
              </a:r>
            </a:p>
          </p:txBody>
        </p:sp>
      </p:grpSp>
      <p:sp>
        <p:nvSpPr>
          <p:cNvPr id="7" name="TextBox 6">
            <a:extLst>
              <a:ext uri="{FF2B5EF4-FFF2-40B4-BE49-F238E27FC236}">
                <a16:creationId xmlns:a16="http://schemas.microsoft.com/office/drawing/2014/main" id="{41D47DB8-A412-40A6-8FCA-DFF6DFC55FE7}"/>
              </a:ext>
            </a:extLst>
          </p:cNvPr>
          <p:cNvSpPr txBox="1"/>
          <p:nvPr/>
        </p:nvSpPr>
        <p:spPr>
          <a:xfrm>
            <a:off x="1962019" y="5996226"/>
            <a:ext cx="9085006" cy="861774"/>
          </a:xfrm>
          <a:prstGeom prst="rect">
            <a:avLst/>
          </a:prstGeom>
          <a:noFill/>
        </p:spPr>
        <p:txBody>
          <a:bodyPr wrap="square" rtlCol="0">
            <a:spAutoFit/>
          </a:bodyPr>
          <a:lstStyle/>
          <a:p>
            <a:pPr algn="l"/>
            <a:r>
              <a:rPr lang="en-AU" sz="1000" b="0" i="0" u="sng" dirty="0">
                <a:solidFill>
                  <a:srgbClr val="B20838"/>
                </a:solidFill>
                <a:effectLst/>
                <a:latin typeface="SignikaLight"/>
                <a:hlinkClick r:id="rId5"/>
              </a:rPr>
              <a:t>Katzenellenbogen JM, Bond-Smith D, Cunneen R, et al. Contemporary Incidence and Prevalence of Rheumatic Fever and Rheumatic Heart Disease in Australia Using Linked Data: The Case for Policy Change. Journal of the American Health Association. 2020; 9(19): e016851.</a:t>
            </a:r>
            <a:br>
              <a:rPr lang="en-AU" sz="1000" b="0" i="0" u="sng" dirty="0">
                <a:solidFill>
                  <a:srgbClr val="B20838"/>
                </a:solidFill>
                <a:effectLst/>
                <a:latin typeface="SignikaLight"/>
              </a:rPr>
            </a:br>
            <a:endParaRPr lang="en-AU" sz="1000" b="0" i="0" dirty="0">
              <a:solidFill>
                <a:srgbClr val="2D2D2D"/>
              </a:solidFill>
              <a:effectLst/>
              <a:latin typeface="SignikaLight"/>
            </a:endParaRPr>
          </a:p>
          <a:p>
            <a:pPr algn="l"/>
            <a:r>
              <a:rPr lang="en-AU" sz="1000" b="0" i="0" u="sng" dirty="0">
                <a:solidFill>
                  <a:srgbClr val="B20838"/>
                </a:solidFill>
                <a:effectLst/>
                <a:latin typeface="SignikaLight"/>
                <a:hlinkClick r:id="rId6"/>
              </a:rPr>
              <a:t>Katzenellenbogen JM, Bond-Smith D, Cunneen R, et al. The End Rheumatic Heart Disease in Australia Study of Epidemiology (ERASE) Project: data sources, case ascertainment and cohort profile. Clinical Epidemiology. 2019; 11:997-1010.</a:t>
            </a:r>
            <a:endParaRPr lang="en-AU" sz="1000" b="0" i="0" dirty="0">
              <a:solidFill>
                <a:srgbClr val="2D2D2D"/>
              </a:solidFill>
              <a:effectLst/>
              <a:latin typeface="SignikaLight"/>
            </a:endParaRPr>
          </a:p>
        </p:txBody>
      </p:sp>
    </p:spTree>
    <p:extLst>
      <p:ext uri="{BB962C8B-B14F-4D97-AF65-F5344CB8AC3E}">
        <p14:creationId xmlns:p14="http://schemas.microsoft.com/office/powerpoint/2010/main" val="342160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F1377785-04DF-4743-8495-29B052AED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46" y="499574"/>
            <a:ext cx="10461309" cy="532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FE284BA-43F3-4A5C-ABC8-FBDB76DD35DF}"/>
              </a:ext>
            </a:extLst>
          </p:cNvPr>
          <p:cNvSpPr txBox="1"/>
          <p:nvPr/>
        </p:nvSpPr>
        <p:spPr>
          <a:xfrm>
            <a:off x="1962019" y="5996226"/>
            <a:ext cx="9085006" cy="861774"/>
          </a:xfrm>
          <a:prstGeom prst="rect">
            <a:avLst/>
          </a:prstGeom>
          <a:noFill/>
        </p:spPr>
        <p:txBody>
          <a:bodyPr wrap="square" rtlCol="0">
            <a:spAutoFit/>
          </a:bodyPr>
          <a:lstStyle/>
          <a:p>
            <a:pPr algn="l"/>
            <a:r>
              <a:rPr lang="en-AU" sz="1000" b="0" i="0" u="sng" dirty="0">
                <a:solidFill>
                  <a:srgbClr val="B20838"/>
                </a:solidFill>
                <a:effectLst/>
                <a:latin typeface="SignikaLight"/>
                <a:hlinkClick r:id="rId4"/>
              </a:rPr>
              <a:t>Katzenellenbogen JM, Bond-Smith D, Cunneen R, et al. Contemporary Incidence and Prevalence of Rheumatic Fever and Rheumatic Heart Disease in Australia Using Linked Data: The Case for Policy Change. Journal of the American Health Association. 2020; 9(19): e016851.</a:t>
            </a:r>
            <a:br>
              <a:rPr lang="en-AU" sz="1000" b="0" i="0" u="sng" dirty="0">
                <a:solidFill>
                  <a:srgbClr val="B20838"/>
                </a:solidFill>
                <a:effectLst/>
                <a:latin typeface="SignikaLight"/>
              </a:rPr>
            </a:br>
            <a:endParaRPr lang="en-AU" sz="1000" b="0" i="0" dirty="0">
              <a:solidFill>
                <a:srgbClr val="2D2D2D"/>
              </a:solidFill>
              <a:effectLst/>
              <a:latin typeface="SignikaLight"/>
            </a:endParaRPr>
          </a:p>
          <a:p>
            <a:pPr algn="l"/>
            <a:r>
              <a:rPr lang="en-AU" sz="1000" b="0" i="0" u="sng" dirty="0">
                <a:solidFill>
                  <a:srgbClr val="B20838"/>
                </a:solidFill>
                <a:effectLst/>
                <a:latin typeface="SignikaLight"/>
                <a:hlinkClick r:id="rId5"/>
              </a:rPr>
              <a:t>Katzenellenbogen JM, Bond-Smith D, Cunneen R, et al. The End Rheumatic Heart Disease in Australia Study of Epidemiology (ERASE) Project: data sources, case ascertainment and cohort profile. Clinical Epidemiology. 2019; 11:997-1010.</a:t>
            </a:r>
            <a:endParaRPr lang="en-AU" sz="1000" b="0" i="0" dirty="0">
              <a:solidFill>
                <a:srgbClr val="2D2D2D"/>
              </a:solidFill>
              <a:effectLst/>
              <a:latin typeface="SignikaLight"/>
            </a:endParaRPr>
          </a:p>
        </p:txBody>
      </p:sp>
    </p:spTree>
    <p:extLst>
      <p:ext uri="{BB962C8B-B14F-4D97-AF65-F5344CB8AC3E}">
        <p14:creationId xmlns:p14="http://schemas.microsoft.com/office/powerpoint/2010/main" val="82625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5A7C0648-EFE4-42F2-B449-A3FCF945A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619" y="0"/>
            <a:ext cx="10161806" cy="611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3572B00-696C-4554-8ABD-4850EB6B88D3}"/>
              </a:ext>
            </a:extLst>
          </p:cNvPr>
          <p:cNvSpPr txBox="1"/>
          <p:nvPr/>
        </p:nvSpPr>
        <p:spPr>
          <a:xfrm>
            <a:off x="1962019" y="5996226"/>
            <a:ext cx="9085006" cy="861774"/>
          </a:xfrm>
          <a:prstGeom prst="rect">
            <a:avLst/>
          </a:prstGeom>
          <a:noFill/>
        </p:spPr>
        <p:txBody>
          <a:bodyPr wrap="square" rtlCol="0">
            <a:spAutoFit/>
          </a:bodyPr>
          <a:lstStyle/>
          <a:p>
            <a:pPr algn="l"/>
            <a:r>
              <a:rPr lang="en-AU" sz="1000" b="0" i="0" u="sng" dirty="0">
                <a:solidFill>
                  <a:srgbClr val="B20838"/>
                </a:solidFill>
                <a:effectLst/>
                <a:latin typeface="SignikaLight"/>
                <a:hlinkClick r:id="rId4"/>
              </a:rPr>
              <a:t>Katzenellenbogen JM, Bond-Smith D, Cunneen R, et al. Contemporary Incidence and Prevalence of Rheumatic Fever and Rheumatic Heart Disease in Australia Using Linked Data: The Case for Policy Change. Journal of the American Health Association. 2020; 9(19): e016851.</a:t>
            </a:r>
            <a:br>
              <a:rPr lang="en-AU" sz="1000" b="0" i="0" u="sng" dirty="0">
                <a:solidFill>
                  <a:srgbClr val="B20838"/>
                </a:solidFill>
                <a:effectLst/>
                <a:latin typeface="SignikaLight"/>
              </a:rPr>
            </a:br>
            <a:endParaRPr lang="en-AU" sz="1000" b="0" i="0" dirty="0">
              <a:solidFill>
                <a:srgbClr val="2D2D2D"/>
              </a:solidFill>
              <a:effectLst/>
              <a:latin typeface="SignikaLight"/>
            </a:endParaRPr>
          </a:p>
          <a:p>
            <a:pPr algn="l"/>
            <a:r>
              <a:rPr lang="en-AU" sz="1000" b="0" i="0" u="sng" dirty="0">
                <a:solidFill>
                  <a:srgbClr val="B20838"/>
                </a:solidFill>
                <a:effectLst/>
                <a:latin typeface="SignikaLight"/>
                <a:hlinkClick r:id="rId5"/>
              </a:rPr>
              <a:t>Katzenellenbogen JM, Bond-Smith D, Cunneen R, et al. The End Rheumatic Heart Disease in Australia Study of Epidemiology (ERASE) Project: data sources, case ascertainment and cohort profile. Clinical Epidemiology. 2019; 11:997-1010.</a:t>
            </a:r>
            <a:endParaRPr lang="en-AU" sz="1000" b="0" i="0" dirty="0">
              <a:solidFill>
                <a:srgbClr val="2D2D2D"/>
              </a:solidFill>
              <a:effectLst/>
              <a:latin typeface="SignikaLight"/>
            </a:endParaRPr>
          </a:p>
        </p:txBody>
      </p:sp>
    </p:spTree>
    <p:extLst>
      <p:ext uri="{BB962C8B-B14F-4D97-AF65-F5344CB8AC3E}">
        <p14:creationId xmlns:p14="http://schemas.microsoft.com/office/powerpoint/2010/main" val="572031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16085876-EEE7-4817-9C1F-DD206D91B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761" y="1193074"/>
            <a:ext cx="9605611" cy="399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93295B9-E415-4064-A7FD-1F17509A0C7E}"/>
              </a:ext>
            </a:extLst>
          </p:cNvPr>
          <p:cNvSpPr txBox="1"/>
          <p:nvPr/>
        </p:nvSpPr>
        <p:spPr>
          <a:xfrm>
            <a:off x="1962019" y="5996226"/>
            <a:ext cx="9085006" cy="861774"/>
          </a:xfrm>
          <a:prstGeom prst="rect">
            <a:avLst/>
          </a:prstGeom>
          <a:noFill/>
        </p:spPr>
        <p:txBody>
          <a:bodyPr wrap="square" rtlCol="0">
            <a:spAutoFit/>
          </a:bodyPr>
          <a:lstStyle/>
          <a:p>
            <a:pPr algn="l"/>
            <a:r>
              <a:rPr lang="en-AU" sz="1000" b="0" i="0" u="sng" dirty="0">
                <a:solidFill>
                  <a:srgbClr val="B20838"/>
                </a:solidFill>
                <a:effectLst/>
                <a:latin typeface="SignikaLight"/>
                <a:hlinkClick r:id="rId4"/>
              </a:rPr>
              <a:t>Katzenellenbogen JM, Bond-Smith D, Cunneen R, et al. Contemporary Incidence and Prevalence of Rheumatic Fever and Rheumatic Heart Disease in Australia Using Linked Data: The Case for Policy Change. Journal of the American Health Association. 2020; 9(19): e016851.</a:t>
            </a:r>
            <a:br>
              <a:rPr lang="en-AU" sz="1000" b="0" i="0" u="sng" dirty="0">
                <a:solidFill>
                  <a:srgbClr val="B20838"/>
                </a:solidFill>
                <a:effectLst/>
                <a:latin typeface="SignikaLight"/>
              </a:rPr>
            </a:br>
            <a:endParaRPr lang="en-AU" sz="1000" b="0" i="0" dirty="0">
              <a:solidFill>
                <a:srgbClr val="2D2D2D"/>
              </a:solidFill>
              <a:effectLst/>
              <a:latin typeface="SignikaLight"/>
            </a:endParaRPr>
          </a:p>
          <a:p>
            <a:pPr algn="l"/>
            <a:r>
              <a:rPr lang="en-AU" sz="1000" b="0" i="0" u="sng" dirty="0">
                <a:solidFill>
                  <a:srgbClr val="B20838"/>
                </a:solidFill>
                <a:effectLst/>
                <a:latin typeface="SignikaLight"/>
                <a:hlinkClick r:id="rId5"/>
              </a:rPr>
              <a:t>Katzenellenbogen JM, Bond-Smith D, Cunneen R, et al. The End Rheumatic Heart Disease in Australia Study of Epidemiology (ERASE) Project: data sources, case ascertainment and cohort profile. Clinical Epidemiology. 2019; 11:997-1010.</a:t>
            </a:r>
            <a:endParaRPr lang="en-AU" sz="1000" b="0" i="0" dirty="0">
              <a:solidFill>
                <a:srgbClr val="2D2D2D"/>
              </a:solidFill>
              <a:effectLst/>
              <a:latin typeface="SignikaLight"/>
            </a:endParaRPr>
          </a:p>
        </p:txBody>
      </p:sp>
    </p:spTree>
    <p:extLst>
      <p:ext uri="{BB962C8B-B14F-4D97-AF65-F5344CB8AC3E}">
        <p14:creationId xmlns:p14="http://schemas.microsoft.com/office/powerpoint/2010/main" val="352473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003" y="898168"/>
            <a:ext cx="5399532" cy="539953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8224" y="940250"/>
            <a:ext cx="5399532" cy="5399532"/>
          </a:xfrm>
          <a:prstGeom prst="rect">
            <a:avLst/>
          </a:prstGeom>
        </p:spPr>
      </p:pic>
      <p:sp>
        <p:nvSpPr>
          <p:cNvPr id="5" name="TextBox 4">
            <a:extLst>
              <a:ext uri="{FF2B5EF4-FFF2-40B4-BE49-F238E27FC236}">
                <a16:creationId xmlns:a16="http://schemas.microsoft.com/office/drawing/2014/main" id="{06FC232C-F2D5-4BC0-A68A-05540F7135C0}"/>
              </a:ext>
            </a:extLst>
          </p:cNvPr>
          <p:cNvSpPr txBox="1"/>
          <p:nvPr/>
        </p:nvSpPr>
        <p:spPr>
          <a:xfrm>
            <a:off x="1962019" y="5996226"/>
            <a:ext cx="9085006" cy="861774"/>
          </a:xfrm>
          <a:prstGeom prst="rect">
            <a:avLst/>
          </a:prstGeom>
          <a:noFill/>
        </p:spPr>
        <p:txBody>
          <a:bodyPr wrap="square" rtlCol="0">
            <a:spAutoFit/>
          </a:bodyPr>
          <a:lstStyle/>
          <a:p>
            <a:pPr algn="l"/>
            <a:r>
              <a:rPr lang="en-AU" sz="1000" b="0" i="0" u="sng" dirty="0">
                <a:solidFill>
                  <a:srgbClr val="B20838"/>
                </a:solidFill>
                <a:effectLst/>
                <a:latin typeface="SignikaLight"/>
                <a:hlinkClick r:id="rId5"/>
              </a:rPr>
              <a:t>Katzenellenbogen JM, Bond-Smith D, Cunneen R, et al. Contemporary Incidence and Prevalence of Rheumatic Fever and Rheumatic Heart Disease in Australia Using Linked Data: The Case for Policy Change. Journal of the American Health Association. 2020; 9(19): e016851.</a:t>
            </a:r>
            <a:br>
              <a:rPr lang="en-AU" sz="1000" b="0" i="0" u="sng" dirty="0">
                <a:solidFill>
                  <a:srgbClr val="B20838"/>
                </a:solidFill>
                <a:effectLst/>
                <a:latin typeface="SignikaLight"/>
              </a:rPr>
            </a:br>
            <a:endParaRPr lang="en-AU" sz="1000" b="0" i="0" dirty="0">
              <a:solidFill>
                <a:srgbClr val="2D2D2D"/>
              </a:solidFill>
              <a:effectLst/>
              <a:latin typeface="SignikaLight"/>
            </a:endParaRPr>
          </a:p>
          <a:p>
            <a:pPr algn="l"/>
            <a:r>
              <a:rPr lang="en-AU" sz="1000" b="0" i="0" u="sng" dirty="0">
                <a:solidFill>
                  <a:srgbClr val="B20838"/>
                </a:solidFill>
                <a:effectLst/>
                <a:latin typeface="SignikaLight"/>
                <a:hlinkClick r:id="rId6"/>
              </a:rPr>
              <a:t>Katzenellenbogen JM, Bond-Smith D, Cunneen R, et al. The End Rheumatic Heart Disease in Australia Study of Epidemiology (ERASE) Project: data sources, case ascertainment and cohort profile. Clinical Epidemiology. 2019; 11:997-1010.</a:t>
            </a:r>
            <a:endParaRPr lang="en-AU" sz="1000" b="0" i="0" dirty="0">
              <a:solidFill>
                <a:srgbClr val="2D2D2D"/>
              </a:solidFill>
              <a:effectLst/>
              <a:latin typeface="SignikaLight"/>
            </a:endParaRPr>
          </a:p>
        </p:txBody>
      </p:sp>
    </p:spTree>
    <p:extLst>
      <p:ext uri="{BB962C8B-B14F-4D97-AF65-F5344CB8AC3E}">
        <p14:creationId xmlns:p14="http://schemas.microsoft.com/office/powerpoint/2010/main" val="615572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3100</Words>
  <Application>Microsoft Office PowerPoint</Application>
  <PresentationFormat>Widescreen</PresentationFormat>
  <Paragraphs>166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SignikaLight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Ingrid Stacey</dc:creator>
  <cp:lastModifiedBy>Sean Rung</cp:lastModifiedBy>
  <cp:revision>13</cp:revision>
  <dcterms:created xsi:type="dcterms:W3CDTF">2021-08-03T08:09:13Z</dcterms:created>
  <dcterms:modified xsi:type="dcterms:W3CDTF">2022-02-02T06:36:09Z</dcterms:modified>
  <cp:contentStatus/>
</cp:coreProperties>
</file>