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2" r:id="rId2"/>
    <p:sldId id="263" r:id="rId3"/>
    <p:sldId id="271" r:id="rId4"/>
    <p:sldId id="269" r:id="rId5"/>
    <p:sldId id="268" r:id="rId6"/>
    <p:sldId id="270" r:id="rId7"/>
    <p:sldId id="257" r:id="rId8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24" autoAdjust="0"/>
  </p:normalViewPr>
  <p:slideViewPr>
    <p:cSldViewPr>
      <p:cViewPr>
        <p:scale>
          <a:sx n="77" d="100"/>
          <a:sy n="77" d="100"/>
        </p:scale>
        <p:origin x="-1176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AD6F5F17-FEA9-4D67-BDCF-048AEF42332F}" type="datetimeFigureOut">
              <a:rPr lang="en-AU" smtClean="0"/>
              <a:t>22/03/2017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B96E56AD-18AB-4D3F-856F-365DA6B9206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22630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804763" indent="-309524">
              <a:defRPr sz="26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238098" indent="-247620">
              <a:defRPr sz="26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733337" indent="-247620">
              <a:defRPr sz="26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228576" indent="-247620">
              <a:defRPr sz="26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723815" indent="-247620" algn="ctr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3219054" indent="-247620" algn="ctr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714293" indent="-247620" algn="ctr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4209532" indent="-247620" algn="ctr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20BBB291-9CB3-FE4B-9238-1A58FCB6DCF7}" type="slidenum">
              <a:rPr lang="en-US" sz="1300">
                <a:solidFill>
                  <a:srgbClr val="000000"/>
                </a:solidFill>
                <a:latin typeface="Arial"/>
              </a:rPr>
              <a:pPr/>
              <a:t>5</a:t>
            </a:fld>
            <a:endParaRPr lang="en-US" sz="13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2562" name="Rectangle 2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993775" y="768350"/>
            <a:ext cx="5113338" cy="3836988"/>
          </a:xfrm>
          <a:solidFill>
            <a:srgbClr val="FFFFFF"/>
          </a:solidFill>
          <a:ln/>
        </p:spPr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D1957-0287-4719-9EA9-110FC7F642B8}" type="datetimeFigureOut">
              <a:rPr lang="en-AU" smtClean="0"/>
              <a:t>22/03/2017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29A6E-DC76-44E8-8FF4-D265378DE8A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32083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D1957-0287-4719-9EA9-110FC7F642B8}" type="datetimeFigureOut">
              <a:rPr lang="en-AU" smtClean="0"/>
              <a:t>22/03/2017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29A6E-DC76-44E8-8FF4-D265378DE8A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92740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D1957-0287-4719-9EA9-110FC7F642B8}" type="datetimeFigureOut">
              <a:rPr lang="en-AU" smtClean="0"/>
              <a:t>22/03/2017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29A6E-DC76-44E8-8FF4-D265378DE8A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8233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D1957-0287-4719-9EA9-110FC7F642B8}" type="datetimeFigureOut">
              <a:rPr lang="en-AU" smtClean="0"/>
              <a:t>22/03/2017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29A6E-DC76-44E8-8FF4-D265378DE8A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27757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D1957-0287-4719-9EA9-110FC7F642B8}" type="datetimeFigureOut">
              <a:rPr lang="en-AU" smtClean="0"/>
              <a:t>22/03/2017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29A6E-DC76-44E8-8FF4-D265378DE8A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4970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D1957-0287-4719-9EA9-110FC7F642B8}" type="datetimeFigureOut">
              <a:rPr lang="en-AU" smtClean="0"/>
              <a:t>22/03/2017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29A6E-DC76-44E8-8FF4-D265378DE8A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49343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2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2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D1957-0287-4719-9EA9-110FC7F642B8}" type="datetimeFigureOut">
              <a:rPr lang="en-AU" smtClean="0"/>
              <a:t>22/03/2017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29A6E-DC76-44E8-8FF4-D265378DE8A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04149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D1957-0287-4719-9EA9-110FC7F642B8}" type="datetimeFigureOut">
              <a:rPr lang="en-AU" smtClean="0"/>
              <a:t>22/03/2017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29A6E-DC76-44E8-8FF4-D265378DE8A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89605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D1957-0287-4719-9EA9-110FC7F642B8}" type="datetimeFigureOut">
              <a:rPr lang="en-AU" smtClean="0"/>
              <a:t>22/03/2017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29A6E-DC76-44E8-8FF4-D265378DE8A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9986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D1957-0287-4719-9EA9-110FC7F642B8}" type="datetimeFigureOut">
              <a:rPr lang="en-AU" smtClean="0"/>
              <a:t>22/03/2017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29A6E-DC76-44E8-8FF4-D265378DE8A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97263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D1957-0287-4719-9EA9-110FC7F642B8}" type="datetimeFigureOut">
              <a:rPr lang="en-AU" smtClean="0"/>
              <a:t>22/03/2017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29A6E-DC76-44E8-8FF4-D265378DE8A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4621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D1957-0287-4719-9EA9-110FC7F642B8}" type="datetimeFigureOut">
              <a:rPr lang="en-AU" smtClean="0"/>
              <a:t>22/03/2017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29A6E-DC76-44E8-8FF4-D265378DE8A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9918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" y="0"/>
            <a:ext cx="3486150" cy="68580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90335" tIns="45146" rIns="90335" bIns="45146" anchor="ctr"/>
          <a:lstStyle/>
          <a:p>
            <a:pPr algn="ctr" defTabSz="451623">
              <a:defRPr/>
            </a:pPr>
            <a:r>
              <a:rPr lang="en-US" sz="8000" dirty="0" smtClean="0">
                <a:solidFill>
                  <a:prstClr val="white"/>
                </a:solidFill>
                <a:latin typeface="Arial"/>
              </a:rPr>
              <a:t>218</a:t>
            </a:r>
            <a:endParaRPr lang="en-US" sz="8000" dirty="0">
              <a:solidFill>
                <a:prstClr val="white"/>
              </a:solidFill>
              <a:latin typeface="Arial"/>
            </a:endParaRPr>
          </a:p>
          <a:p>
            <a:pPr algn="ctr" defTabSz="451623">
              <a:defRPr/>
            </a:pPr>
            <a:endParaRPr lang="en-US" sz="1400" dirty="0">
              <a:solidFill>
                <a:prstClr val="white"/>
              </a:solidFill>
              <a:latin typeface="Arial"/>
            </a:endParaRPr>
          </a:p>
          <a:p>
            <a:pPr algn="ctr" defTabSz="451623">
              <a:defRPr/>
            </a:pPr>
            <a:r>
              <a:rPr lang="en-US" sz="8000" dirty="0" smtClean="0">
                <a:solidFill>
                  <a:prstClr val="white"/>
                </a:solidFill>
                <a:latin typeface="Arial"/>
              </a:rPr>
              <a:t>8,466</a:t>
            </a:r>
            <a:endParaRPr lang="en-US" sz="8000" dirty="0">
              <a:solidFill>
                <a:prstClr val="white"/>
              </a:solidFill>
              <a:latin typeface="Arial"/>
            </a:endParaRPr>
          </a:p>
          <a:p>
            <a:pPr algn="ctr" defTabSz="451623">
              <a:defRPr/>
            </a:pPr>
            <a:endParaRPr lang="en-US" sz="1400" dirty="0">
              <a:solidFill>
                <a:prstClr val="white"/>
              </a:solidFill>
              <a:latin typeface="Arial"/>
            </a:endParaRPr>
          </a:p>
          <a:p>
            <a:pPr algn="ctr" defTabSz="451623">
              <a:defRPr/>
            </a:pPr>
            <a:r>
              <a:rPr lang="en-US" sz="8000" dirty="0">
                <a:solidFill>
                  <a:prstClr val="white"/>
                </a:solidFill>
                <a:latin typeface="Arial"/>
              </a:rPr>
              <a:t>58,500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70519" y="233215"/>
            <a:ext cx="5657850" cy="1630057"/>
          </a:xfrm>
          <a:prstGeom prst="rect">
            <a:avLst/>
          </a:prstGeom>
          <a:noFill/>
        </p:spPr>
        <p:txBody>
          <a:bodyPr lIns="90335" tIns="45146" rIns="90335" bIns="45146">
            <a:spAutoFit/>
          </a:bodyPr>
          <a:lstStyle/>
          <a:p>
            <a:pPr algn="ctr" defTabSz="451623">
              <a:defRPr/>
            </a:pPr>
            <a:r>
              <a:rPr lang="en-US" sz="3200" b="1" dirty="0" smtClean="0">
                <a:solidFill>
                  <a:prstClr val="black"/>
                </a:solidFill>
                <a:latin typeface="Arial"/>
              </a:rPr>
              <a:t>Update  </a:t>
            </a:r>
          </a:p>
          <a:p>
            <a:pPr algn="ctr" defTabSz="451623">
              <a:defRPr/>
            </a:pPr>
            <a:r>
              <a:rPr lang="en-US" sz="3200" b="1" dirty="0" smtClean="0">
                <a:solidFill>
                  <a:prstClr val="black"/>
                </a:solidFill>
                <a:latin typeface="Arial"/>
              </a:rPr>
              <a:t>projects </a:t>
            </a:r>
            <a:r>
              <a:rPr lang="en-US" sz="3200" b="1" dirty="0">
                <a:solidFill>
                  <a:prstClr val="black"/>
                </a:solidFill>
                <a:latin typeface="Arial"/>
              </a:rPr>
              <a:t>/ houses </a:t>
            </a:r>
            <a:r>
              <a:rPr lang="en-US" sz="3200" b="1" dirty="0" smtClean="0">
                <a:solidFill>
                  <a:prstClr val="black"/>
                </a:solidFill>
                <a:latin typeface="Arial"/>
              </a:rPr>
              <a:t>/ people </a:t>
            </a:r>
            <a:r>
              <a:rPr lang="en-US" sz="3600" b="1" dirty="0" smtClean="0">
                <a:solidFill>
                  <a:prstClr val="black"/>
                </a:solidFill>
                <a:latin typeface="Arial"/>
              </a:rPr>
              <a:t>people</a:t>
            </a:r>
            <a:endParaRPr lang="en-US" sz="3600" b="1" dirty="0">
              <a:solidFill>
                <a:prstClr val="black"/>
              </a:solidFill>
              <a:latin typeface="Arial"/>
            </a:endParaRPr>
          </a:p>
        </p:txBody>
      </p:sp>
      <p:grpSp>
        <p:nvGrpSpPr>
          <p:cNvPr id="113667" name="Group 9"/>
          <p:cNvGrpSpPr>
            <a:grpSpLocks/>
          </p:cNvGrpSpPr>
          <p:nvPr/>
        </p:nvGrpSpPr>
        <p:grpSpPr bwMode="auto">
          <a:xfrm>
            <a:off x="3486162" y="1368476"/>
            <a:ext cx="5657850" cy="5478463"/>
            <a:chOff x="2628900" y="20777"/>
            <a:chExt cx="7277100" cy="6826272"/>
          </a:xfrm>
        </p:grpSpPr>
        <p:pic>
          <p:nvPicPr>
            <p:cNvPr id="113668" name="Picture 3" descr="HHmap130607_national_ID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245" r="7840"/>
            <a:stretch>
              <a:fillRect/>
            </a:stretch>
          </p:blipFill>
          <p:spPr bwMode="auto">
            <a:xfrm>
              <a:off x="2628900" y="20777"/>
              <a:ext cx="7277100" cy="6826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3669" name="Rectangle 4"/>
            <p:cNvSpPr>
              <a:spLocks noChangeArrowheads="1"/>
            </p:cNvSpPr>
            <p:nvPr/>
          </p:nvSpPr>
          <p:spPr bwMode="auto">
            <a:xfrm>
              <a:off x="2628900" y="5800196"/>
              <a:ext cx="3225800" cy="8673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450868"/>
              <a:endParaRPr lang="en-US" dirty="0">
                <a:solidFill>
                  <a:srgbClr val="000000"/>
                </a:solidFill>
                <a:latin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2813324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" y="-16933"/>
            <a:ext cx="3512461" cy="6874933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00" dirty="0">
              <a:solidFill>
                <a:srgbClr val="FF0000"/>
              </a:solidFill>
              <a:latin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54870" y="581491"/>
            <a:ext cx="56315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prstClr val="black"/>
                </a:solidFill>
                <a:latin typeface="Arial"/>
              </a:rPr>
              <a:t>2017 -  the </a:t>
            </a:r>
            <a:r>
              <a:rPr lang="en-US" sz="2800" b="1" dirty="0">
                <a:solidFill>
                  <a:prstClr val="black"/>
                </a:solidFill>
                <a:latin typeface="Arial"/>
              </a:rPr>
              <a:t>% of </a:t>
            </a:r>
            <a:r>
              <a:rPr lang="en-US" sz="2800" b="1" dirty="0" smtClean="0">
                <a:solidFill>
                  <a:prstClr val="black"/>
                </a:solidFill>
                <a:latin typeface="Arial"/>
              </a:rPr>
              <a:t>8,466 houses functioning </a:t>
            </a:r>
            <a:r>
              <a:rPr lang="en-US" sz="2800" b="1" i="1" dirty="0">
                <a:solidFill>
                  <a:prstClr val="black"/>
                </a:solidFill>
                <a:latin typeface="Arial"/>
              </a:rPr>
              <a:t>before</a:t>
            </a:r>
            <a:r>
              <a:rPr lang="en-US" sz="2800" b="1" dirty="0">
                <a:solidFill>
                  <a:prstClr val="black"/>
                </a:solidFill>
                <a:latin typeface="Arial"/>
              </a:rPr>
              <a:t> fix work: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-673030" y="2973680"/>
            <a:ext cx="9256945" cy="1862048"/>
            <a:chOff x="-729130" y="2973680"/>
            <a:chExt cx="10028357" cy="1862048"/>
          </a:xfrm>
        </p:grpSpPr>
        <p:sp>
          <p:nvSpPr>
            <p:cNvPr id="6" name="TextBox 5"/>
            <p:cNvSpPr txBox="1"/>
            <p:nvPr/>
          </p:nvSpPr>
          <p:spPr>
            <a:xfrm>
              <a:off x="3805190" y="3725333"/>
              <a:ext cx="549403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prstClr val="black"/>
                  </a:solidFill>
                  <a:latin typeface="Arial"/>
                </a:rPr>
                <a:t>A working shower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-729130" y="2973680"/>
              <a:ext cx="5494037" cy="18620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500" dirty="0">
                  <a:solidFill>
                    <a:srgbClr val="FF0000"/>
                  </a:solidFill>
                  <a:latin typeface="Arial"/>
                </a:rPr>
                <a:t>37%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21799" y="1340634"/>
            <a:ext cx="6937923" cy="2139047"/>
            <a:chOff x="536616" y="1245541"/>
            <a:chExt cx="7516071" cy="2139047"/>
          </a:xfrm>
        </p:grpSpPr>
        <p:sp>
          <p:nvSpPr>
            <p:cNvPr id="10" name="TextBox 9"/>
            <p:cNvSpPr txBox="1"/>
            <p:nvPr/>
          </p:nvSpPr>
          <p:spPr>
            <a:xfrm>
              <a:off x="4073827" y="1955335"/>
              <a:ext cx="3978860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solidFill>
                    <a:prstClr val="black"/>
                  </a:solidFill>
                  <a:latin typeface="Arial"/>
                </a:rPr>
                <a:t>Electrically safe</a:t>
              </a:r>
            </a:p>
            <a:p>
              <a:endParaRPr lang="en-US" dirty="0">
                <a:solidFill>
                  <a:prstClr val="black"/>
                </a:solidFill>
                <a:latin typeface="Arial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36616" y="1245541"/>
              <a:ext cx="3398842" cy="21390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500" dirty="0" smtClean="0">
                  <a:solidFill>
                    <a:srgbClr val="FF0000"/>
                  </a:solidFill>
                  <a:latin typeface="Arial"/>
                </a:rPr>
                <a:t>10%</a:t>
              </a:r>
              <a:endParaRPr lang="en-US" sz="11500" dirty="0">
                <a:solidFill>
                  <a:srgbClr val="FF0000"/>
                </a:solidFill>
                <a:latin typeface="Arial"/>
              </a:endParaRPr>
            </a:p>
            <a:p>
              <a:endParaRPr lang="en-US" dirty="0">
                <a:solidFill>
                  <a:prstClr val="black"/>
                </a:solidFill>
                <a:latin typeface="Arial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100275" y="4645655"/>
            <a:ext cx="6607808" cy="2139047"/>
            <a:chOff x="1389498" y="4281775"/>
            <a:chExt cx="7158475" cy="2139047"/>
          </a:xfrm>
        </p:grpSpPr>
        <p:sp>
          <p:nvSpPr>
            <p:cNvPr id="13" name="TextBox 12"/>
            <p:cNvSpPr txBox="1"/>
            <p:nvPr/>
          </p:nvSpPr>
          <p:spPr>
            <a:xfrm>
              <a:off x="4059719" y="5049220"/>
              <a:ext cx="4488254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solidFill>
                    <a:prstClr val="black"/>
                  </a:solidFill>
                  <a:latin typeface="Arial"/>
                </a:rPr>
                <a:t>A working kitchen</a:t>
              </a:r>
            </a:p>
            <a:p>
              <a:endParaRPr lang="en-US" dirty="0">
                <a:solidFill>
                  <a:prstClr val="black"/>
                </a:solidFill>
                <a:latin typeface="Arial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389498" y="4281775"/>
              <a:ext cx="2509722" cy="21390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500" dirty="0">
                  <a:solidFill>
                    <a:srgbClr val="FF0000"/>
                  </a:solidFill>
                  <a:latin typeface="Arial"/>
                </a:rPr>
                <a:t>6%</a:t>
              </a:r>
            </a:p>
            <a:p>
              <a:endParaRPr lang="en-US" dirty="0">
                <a:solidFill>
                  <a:prstClr val="black"/>
                </a:solidFill>
                <a:latin typeface="Arial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52432" y="489697"/>
            <a:ext cx="3305713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1623">
              <a:defRPr/>
            </a:pPr>
            <a:r>
              <a:rPr lang="en-US" sz="3200" dirty="0">
                <a:solidFill>
                  <a:prstClr val="white"/>
                </a:solidFill>
                <a:latin typeface="Arial"/>
              </a:rPr>
              <a:t>to improve </a:t>
            </a:r>
          </a:p>
          <a:p>
            <a:pPr algn="ctr" defTabSz="451623">
              <a:defRPr/>
            </a:pPr>
            <a:r>
              <a:rPr lang="en-US" sz="3200" dirty="0">
                <a:solidFill>
                  <a:prstClr val="white"/>
                </a:solidFill>
                <a:latin typeface="Arial"/>
              </a:rPr>
              <a:t>living conditions  </a:t>
            </a:r>
          </a:p>
          <a:p>
            <a:pPr defTabSz="456628"/>
            <a:endParaRPr lang="en-US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79661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388680" cy="63408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Critical Healthy Living Practices</a:t>
            </a:r>
            <a:endParaRPr lang="en-A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6324" y="908720"/>
            <a:ext cx="6738044" cy="561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117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388680" cy="63408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Critical Healthy Living Practices</a:t>
            </a:r>
            <a:endParaRPr lang="en-A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150" y="1109663"/>
            <a:ext cx="6807274" cy="5280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511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1538" name="Group 3"/>
          <p:cNvGrpSpPr>
            <a:grpSpLocks/>
          </p:cNvGrpSpPr>
          <p:nvPr/>
        </p:nvGrpSpPr>
        <p:grpSpPr bwMode="auto">
          <a:xfrm>
            <a:off x="0" y="-2150"/>
            <a:ext cx="2920512" cy="5977179"/>
            <a:chOff x="231" y="276"/>
            <a:chExt cx="1770" cy="2421"/>
          </a:xfrm>
        </p:grpSpPr>
        <p:sp>
          <p:nvSpPr>
            <p:cNvPr id="130059" name="Text Box 4"/>
            <p:cNvSpPr txBox="1">
              <a:spLocks noChangeArrowheads="1"/>
            </p:cNvSpPr>
            <p:nvPr/>
          </p:nvSpPr>
          <p:spPr bwMode="auto">
            <a:xfrm>
              <a:off x="862" y="2429"/>
              <a:ext cx="1139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0" tIns="45710" rIns="91420" bIns="45710">
              <a:spAutoFit/>
            </a:bodyPr>
            <a:lstStyle/>
            <a:p>
              <a:pPr defTabSz="906845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AU" sz="23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Damage?</a:t>
              </a:r>
            </a:p>
            <a:p>
              <a:pPr defTabSz="906845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AU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by the residents</a:t>
              </a:r>
              <a:endParaRPr lang="en-AU" sz="2300" b="1" dirty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pic>
          <p:nvPicPr>
            <p:cNvPr id="321550" name="Picture 5" descr="fan switch broken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1" y="276"/>
              <a:ext cx="1689" cy="2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21539" name="Group 6"/>
          <p:cNvGrpSpPr>
            <a:grpSpLocks/>
          </p:cNvGrpSpPr>
          <p:nvPr/>
        </p:nvGrpSpPr>
        <p:grpSpPr bwMode="auto">
          <a:xfrm>
            <a:off x="6055910" y="-2150"/>
            <a:ext cx="2933045" cy="6162993"/>
            <a:chOff x="2227" y="528"/>
            <a:chExt cx="1805" cy="2689"/>
          </a:xfrm>
        </p:grpSpPr>
        <p:sp>
          <p:nvSpPr>
            <p:cNvPr id="130057" name="Text Box 7"/>
            <p:cNvSpPr txBox="1">
              <a:spLocks noChangeArrowheads="1"/>
            </p:cNvSpPr>
            <p:nvPr/>
          </p:nvSpPr>
          <p:spPr bwMode="auto">
            <a:xfrm>
              <a:off x="2606" y="2928"/>
              <a:ext cx="1093" cy="2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0" tIns="45710" rIns="91420" bIns="45710">
              <a:spAutoFit/>
            </a:bodyPr>
            <a:lstStyle/>
            <a:p>
              <a:pPr defTabSz="906845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AU" sz="23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Routine?</a:t>
              </a:r>
            </a:p>
            <a:p>
              <a:pPr defTabSz="906845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AU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normal wear</a:t>
              </a:r>
              <a:r>
                <a:rPr lang="en-AU" sz="1400" b="1" dirty="0">
                  <a:solidFill>
                    <a:srgbClr val="FFFFFF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 </a:t>
              </a:r>
              <a:endParaRPr lang="en-AU" sz="2300" b="1" dirty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pic>
          <p:nvPicPr>
            <p:cNvPr id="321548" name="Picture 8" descr="pressure valve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27" y="528"/>
              <a:ext cx="1805" cy="2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21540" name="Group 9"/>
          <p:cNvGrpSpPr>
            <a:grpSpLocks/>
          </p:cNvGrpSpPr>
          <p:nvPr/>
        </p:nvGrpSpPr>
        <p:grpSpPr bwMode="auto">
          <a:xfrm>
            <a:off x="2321126" y="17089"/>
            <a:ext cx="4024811" cy="6451309"/>
            <a:chOff x="4320" y="192"/>
            <a:chExt cx="1798" cy="2666"/>
          </a:xfrm>
        </p:grpSpPr>
        <p:sp>
          <p:nvSpPr>
            <p:cNvPr id="130055" name="Text Box 10"/>
            <p:cNvSpPr txBox="1">
              <a:spLocks noChangeArrowheads="1"/>
            </p:cNvSpPr>
            <p:nvPr/>
          </p:nvSpPr>
          <p:spPr bwMode="auto">
            <a:xfrm>
              <a:off x="4879" y="2438"/>
              <a:ext cx="1239" cy="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0" tIns="45710" rIns="91420" bIns="45710">
              <a:spAutoFit/>
            </a:bodyPr>
            <a:lstStyle/>
            <a:p>
              <a:pPr defTabSz="906845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AU" sz="23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Faulty?</a:t>
              </a:r>
            </a:p>
            <a:p>
              <a:pPr defTabSz="906845" eaLnBrk="0" fontAlgn="base" hangingPunct="0">
                <a:spcBef>
                  <a:spcPct val="0"/>
                </a:spcBef>
                <a:defRPr/>
              </a:pPr>
              <a:r>
                <a:rPr lang="en-AU" sz="1400" b="1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 poor construction</a:t>
              </a:r>
              <a:endParaRPr lang="en-AU" sz="1400" b="1" dirty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  <a:p>
              <a:pPr defTabSz="906845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AU" sz="2300" b="1" dirty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pic>
          <p:nvPicPr>
            <p:cNvPr id="321546" name="Picture 11" descr="GPO ldy water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0" y="192"/>
              <a:ext cx="1704" cy="2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TextBox 4"/>
          <p:cNvSpPr txBox="1"/>
          <p:nvPr/>
        </p:nvSpPr>
        <p:spPr>
          <a:xfrm>
            <a:off x="1259632" y="6114838"/>
            <a:ext cx="7763753" cy="707092"/>
          </a:xfrm>
          <a:prstGeom prst="rect">
            <a:avLst/>
          </a:prstGeom>
          <a:noFill/>
        </p:spPr>
        <p:txBody>
          <a:bodyPr wrap="none" lIns="90690" tIns="45327" rIns="90690" bIns="45327">
            <a:spAutoFit/>
          </a:bodyPr>
          <a:lstStyle/>
          <a:p>
            <a:pPr defTabSz="453419">
              <a:defRPr/>
            </a:pPr>
            <a:r>
              <a:rPr lang="en-US" sz="4000" b="1" smtClean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rPr>
              <a:t>264,460+ </a:t>
            </a:r>
            <a:r>
              <a:rPr lang="en-US" sz="3600" b="1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rPr>
              <a:t>items </a:t>
            </a:r>
            <a:r>
              <a:rPr lang="en-US" sz="3600" b="1" dirty="0" smtClean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rPr>
              <a:t>fixed or inspected</a:t>
            </a:r>
            <a:endParaRPr lang="en-US" sz="3600" b="1" dirty="0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1301" y="3911698"/>
            <a:ext cx="1815008" cy="1445756"/>
          </a:xfrm>
          <a:prstGeom prst="rect">
            <a:avLst/>
          </a:prstGeom>
          <a:solidFill>
            <a:schemeClr val="bg1">
              <a:alpha val="41000"/>
            </a:schemeClr>
          </a:solidFill>
        </p:spPr>
        <p:txBody>
          <a:bodyPr wrap="none" lIns="90690" tIns="45327" rIns="90690" bIns="45327">
            <a:spAutoFit/>
          </a:bodyPr>
          <a:lstStyle/>
          <a:p>
            <a:pPr defTabSz="453419">
              <a:defRPr/>
            </a:pPr>
            <a:r>
              <a:rPr lang="en-US" sz="8800" b="1" dirty="0">
                <a:solidFill>
                  <a:srgbClr val="FF0000"/>
                </a:solidFill>
                <a:latin typeface="Arial"/>
                <a:ea typeface="ＭＳ Ｐゴシック" charset="0"/>
                <a:cs typeface="Arial"/>
              </a:rPr>
              <a:t>8%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35513" y="3924638"/>
            <a:ext cx="3008488" cy="1445756"/>
          </a:xfrm>
          <a:prstGeom prst="rect">
            <a:avLst/>
          </a:prstGeom>
          <a:solidFill>
            <a:schemeClr val="bg1">
              <a:alpha val="41000"/>
            </a:schemeClr>
          </a:solidFill>
        </p:spPr>
        <p:txBody>
          <a:bodyPr wrap="square" lIns="90690" tIns="45327" rIns="90690" bIns="45327">
            <a:spAutoFit/>
          </a:bodyPr>
          <a:lstStyle/>
          <a:p>
            <a:pPr defTabSz="453419">
              <a:defRPr/>
            </a:pPr>
            <a:r>
              <a:rPr lang="en-US" sz="8800" b="1" dirty="0" smtClean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rPr>
              <a:t>73%</a:t>
            </a:r>
            <a:endParaRPr lang="en-US" sz="8800" b="1" dirty="0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23083" y="3910247"/>
            <a:ext cx="2443385" cy="1445756"/>
          </a:xfrm>
          <a:prstGeom prst="rect">
            <a:avLst/>
          </a:prstGeom>
          <a:solidFill>
            <a:schemeClr val="bg1">
              <a:alpha val="41000"/>
            </a:schemeClr>
          </a:solidFill>
        </p:spPr>
        <p:txBody>
          <a:bodyPr wrap="none" lIns="90690" tIns="45327" rIns="90690" bIns="45327">
            <a:spAutoFit/>
          </a:bodyPr>
          <a:lstStyle/>
          <a:p>
            <a:pPr defTabSz="453419">
              <a:defRPr/>
            </a:pPr>
            <a:r>
              <a:rPr lang="en-US" sz="8800" b="1" dirty="0" smtClean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rPr>
              <a:t>19%</a:t>
            </a:r>
            <a:endParaRPr lang="en-US" sz="8800" b="1" dirty="0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1538248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 animBg="1"/>
      <p:bldP spid="15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015222"/>
            <a:ext cx="31347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ALL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fixwork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A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4488" y="815975"/>
            <a:ext cx="5913437" cy="522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65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4000" dirty="0" smtClean="0"/>
              <a:t>Community Staff %  </a:t>
            </a:r>
            <a:r>
              <a:rPr lang="en-US" dirty="0" smtClean="0"/>
              <a:t>- </a:t>
            </a:r>
            <a:r>
              <a:rPr lang="en-US" sz="2700" dirty="0" smtClean="0"/>
              <a:t>employed for SF1 , Capital Upgrade Program and SF2</a:t>
            </a:r>
            <a:endParaRPr lang="en-AU" sz="27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8154" y="2229318"/>
            <a:ext cx="4907705" cy="3267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779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810</TotalTime>
  <Words>90</Words>
  <Application>Microsoft Office PowerPoint</Application>
  <PresentationFormat>On-screen Show (4:3)</PresentationFormat>
  <Paragraphs>31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Critical Healthy Living Practices</vt:lpstr>
      <vt:lpstr>Critical Healthy Living Practices</vt:lpstr>
      <vt:lpstr>PowerPoint Presentation</vt:lpstr>
      <vt:lpstr>PowerPoint Presentation</vt:lpstr>
      <vt:lpstr>Community Staff %  - employed for SF1 , Capital Upgrade Program and SF2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Housing for Health</dc:title>
  <dc:creator>Karin Richards</dc:creator>
  <cp:lastModifiedBy>Rainows</cp:lastModifiedBy>
  <cp:revision>28</cp:revision>
  <cp:lastPrinted>2017-03-21T22:36:46Z</cp:lastPrinted>
  <dcterms:created xsi:type="dcterms:W3CDTF">2016-08-30T05:55:17Z</dcterms:created>
  <dcterms:modified xsi:type="dcterms:W3CDTF">2017-03-22T00:25:00Z</dcterms:modified>
</cp:coreProperties>
</file>