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5" r:id="rId2"/>
  </p:sldMasterIdLst>
  <p:notesMasterIdLst>
    <p:notesMasterId r:id="rId31"/>
  </p:notesMasterIdLst>
  <p:sldIdLst>
    <p:sldId id="256" r:id="rId3"/>
    <p:sldId id="438" r:id="rId4"/>
    <p:sldId id="404" r:id="rId5"/>
    <p:sldId id="403" r:id="rId6"/>
    <p:sldId id="401" r:id="rId7"/>
    <p:sldId id="402" r:id="rId8"/>
    <p:sldId id="409" r:id="rId9"/>
    <p:sldId id="439" r:id="rId10"/>
    <p:sldId id="405" r:id="rId11"/>
    <p:sldId id="406" r:id="rId12"/>
    <p:sldId id="407" r:id="rId13"/>
    <p:sldId id="437" r:id="rId14"/>
    <p:sldId id="440" r:id="rId15"/>
    <p:sldId id="413" r:id="rId16"/>
    <p:sldId id="414" r:id="rId17"/>
    <p:sldId id="415" r:id="rId18"/>
    <p:sldId id="416" r:id="rId19"/>
    <p:sldId id="417" r:id="rId20"/>
    <p:sldId id="418" r:id="rId21"/>
    <p:sldId id="442" r:id="rId22"/>
    <p:sldId id="443" r:id="rId23"/>
    <p:sldId id="424" r:id="rId24"/>
    <p:sldId id="425" r:id="rId25"/>
    <p:sldId id="426" r:id="rId26"/>
    <p:sldId id="429" r:id="rId27"/>
    <p:sldId id="430" r:id="rId28"/>
    <p:sldId id="435" r:id="rId29"/>
    <p:sldId id="444" r:id="rId30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gency FB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824"/>
    <a:srgbClr val="FF3224"/>
    <a:srgbClr val="CC3300"/>
    <a:srgbClr val="F2E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1344" autoAdjust="0"/>
    <p:restoredTop sz="86380" autoAdjust="0"/>
  </p:normalViewPr>
  <p:slideViewPr>
    <p:cSldViewPr>
      <p:cViewPr>
        <p:scale>
          <a:sx n="80" d="100"/>
          <a:sy n="80" d="100"/>
        </p:scale>
        <p:origin x="-2093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5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C15C2-AF58-4262-902C-CED3A4E20EEA}" type="doc">
      <dgm:prSet loTypeId="urn:microsoft.com/office/officeart/2005/8/layout/pList2#1" loCatId="list" qsTypeId="urn:microsoft.com/office/officeart/2005/8/quickstyle/simple1#1" qsCatId="simple" csTypeId="urn:microsoft.com/office/officeart/2005/8/colors/accent1_2#1" csCatId="accent1" phldr="1"/>
      <dgm:spPr/>
    </dgm:pt>
    <dgm:pt modelId="{210E040C-3C3A-4614-9196-C7D7AD43AAE2}">
      <dgm:prSet phldrT="[Text]" custT="1"/>
      <dgm:spPr>
        <a:solidFill>
          <a:srgbClr val="FDB824"/>
        </a:solidFill>
      </dgm:spPr>
      <dgm:t>
        <a:bodyPr/>
        <a:lstStyle/>
        <a:p>
          <a:r>
            <a:rPr lang="en-AU" sz="2000" dirty="0" smtClean="0">
              <a:latin typeface="Calibri" panose="020F0502020204030204" pitchFamily="34" charset="0"/>
            </a:rPr>
            <a:t>Stop development of risk factors</a:t>
          </a:r>
          <a:br>
            <a:rPr lang="en-AU" sz="2000" dirty="0" smtClean="0">
              <a:latin typeface="Calibri" panose="020F0502020204030204" pitchFamily="34" charset="0"/>
            </a:rPr>
          </a:br>
          <a:endParaRPr lang="en-AU" sz="2000" dirty="0" smtClean="0">
            <a:latin typeface="Calibri" panose="020F0502020204030204" pitchFamily="34" charset="0"/>
          </a:endParaRPr>
        </a:p>
        <a:p>
          <a:r>
            <a:rPr lang="en-AU" sz="2000" dirty="0" smtClean="0">
              <a:latin typeface="Calibri" panose="020F0502020204030204" pitchFamily="34" charset="0"/>
            </a:rPr>
            <a:t>Prevent GAS infections</a:t>
          </a:r>
          <a:br>
            <a:rPr lang="en-AU" sz="2000" dirty="0" smtClean="0">
              <a:latin typeface="Calibri" panose="020F0502020204030204" pitchFamily="34" charset="0"/>
            </a:rPr>
          </a:br>
          <a:endParaRPr lang="en-AU" sz="2000" dirty="0" smtClean="0">
            <a:latin typeface="Calibri" panose="020F0502020204030204" pitchFamily="34" charset="0"/>
          </a:endParaRPr>
        </a:p>
        <a:p>
          <a:r>
            <a:rPr lang="en-AU" sz="2000" dirty="0" smtClean="0">
              <a:latin typeface="Calibri" panose="020F0502020204030204" pitchFamily="34" charset="0"/>
            </a:rPr>
            <a:t> </a:t>
          </a:r>
          <a:endParaRPr lang="en-AU" sz="2000" dirty="0">
            <a:latin typeface="Calibri" panose="020F0502020204030204" pitchFamily="34" charset="0"/>
          </a:endParaRPr>
        </a:p>
      </dgm:t>
    </dgm:pt>
    <dgm:pt modelId="{D90E585B-6B44-47F4-A6E4-80261C7944D2}" type="parTrans" cxnId="{4498F8E9-2E16-4675-A35A-3CEED7755168}">
      <dgm:prSet/>
      <dgm:spPr/>
      <dgm:t>
        <a:bodyPr/>
        <a:lstStyle/>
        <a:p>
          <a:endParaRPr lang="en-AU"/>
        </a:p>
      </dgm:t>
    </dgm:pt>
    <dgm:pt modelId="{0B163AC4-2341-4F1B-9894-2EC51FB57898}" type="sibTrans" cxnId="{4498F8E9-2E16-4675-A35A-3CEED7755168}">
      <dgm:prSet/>
      <dgm:spPr/>
      <dgm:t>
        <a:bodyPr/>
        <a:lstStyle/>
        <a:p>
          <a:endParaRPr lang="en-AU"/>
        </a:p>
      </dgm:t>
    </dgm:pt>
    <dgm:pt modelId="{C3EE8B75-5B72-4392-AFE1-6B3AB9911AB7}">
      <dgm:prSet phldrT="[Text]" custT="1"/>
      <dgm:spPr>
        <a:solidFill>
          <a:srgbClr val="FDB824"/>
        </a:solidFill>
      </dgm:spPr>
      <dgm:t>
        <a:bodyPr/>
        <a:lstStyle/>
        <a:p>
          <a:pPr algn="ctr"/>
          <a:r>
            <a:rPr lang="en-AU" sz="2000" dirty="0" smtClean="0">
              <a:latin typeface="Calibri" panose="020F0502020204030204" pitchFamily="34" charset="0"/>
            </a:rPr>
            <a:t>Target populations at risk</a:t>
          </a:r>
          <a:br>
            <a:rPr lang="en-AU" sz="2000" dirty="0" smtClean="0">
              <a:latin typeface="Calibri" panose="020F0502020204030204" pitchFamily="34" charset="0"/>
            </a:rPr>
          </a:br>
          <a:endParaRPr lang="en-AU" sz="2000" dirty="0" smtClean="0">
            <a:latin typeface="Calibri" panose="020F0502020204030204" pitchFamily="34" charset="0"/>
          </a:endParaRPr>
        </a:p>
        <a:p>
          <a:pPr algn="ctr"/>
          <a:r>
            <a:rPr lang="en-AU" sz="2000" dirty="0" smtClean="0">
              <a:latin typeface="Calibri" panose="020F0502020204030204" pitchFamily="34" charset="0"/>
            </a:rPr>
            <a:t>Stop sore throats* &amp; manage skin sores</a:t>
          </a:r>
          <a:endParaRPr lang="en-AU" sz="2000" dirty="0">
            <a:latin typeface="Calibri" panose="020F0502020204030204" pitchFamily="34" charset="0"/>
          </a:endParaRPr>
        </a:p>
      </dgm:t>
    </dgm:pt>
    <dgm:pt modelId="{ADFC3F2A-D634-4171-A284-145E219800BE}" type="parTrans" cxnId="{EDFBDFEE-8359-41D3-9660-F305CC83C857}">
      <dgm:prSet/>
      <dgm:spPr/>
      <dgm:t>
        <a:bodyPr/>
        <a:lstStyle/>
        <a:p>
          <a:endParaRPr lang="en-AU"/>
        </a:p>
      </dgm:t>
    </dgm:pt>
    <dgm:pt modelId="{77742440-8160-4FAC-8A68-27D9B5F8774D}" type="sibTrans" cxnId="{EDFBDFEE-8359-41D3-9660-F305CC83C857}">
      <dgm:prSet/>
      <dgm:spPr/>
      <dgm:t>
        <a:bodyPr/>
        <a:lstStyle/>
        <a:p>
          <a:endParaRPr lang="en-AU"/>
        </a:p>
      </dgm:t>
    </dgm:pt>
    <dgm:pt modelId="{9A738C1D-0DA3-4F77-A759-71DD190FF34C}">
      <dgm:prSet phldrT="[Text]" custT="1"/>
      <dgm:spPr>
        <a:solidFill>
          <a:srgbClr val="FDB824"/>
        </a:solidFill>
      </dgm:spPr>
      <dgm:t>
        <a:bodyPr/>
        <a:lstStyle/>
        <a:p>
          <a:r>
            <a:rPr lang="en-AU" sz="2000" dirty="0" smtClean="0">
              <a:latin typeface="Calibri" panose="020F0502020204030204" pitchFamily="34" charset="0"/>
            </a:rPr>
            <a:t>Diagnose &amp; manage ARF</a:t>
          </a:r>
          <a:br>
            <a:rPr lang="en-AU" sz="2000" dirty="0" smtClean="0">
              <a:latin typeface="Calibri" panose="020F0502020204030204" pitchFamily="34" charset="0"/>
            </a:rPr>
          </a:br>
          <a:r>
            <a:rPr lang="en-AU" sz="2000" dirty="0" smtClean="0">
              <a:latin typeface="Calibri" panose="020F0502020204030204" pitchFamily="34" charset="0"/>
            </a:rPr>
            <a:t/>
          </a:r>
          <a:br>
            <a:rPr lang="en-AU" sz="2000" dirty="0" smtClean="0">
              <a:latin typeface="Calibri" panose="020F0502020204030204" pitchFamily="34" charset="0"/>
            </a:rPr>
          </a:br>
          <a:r>
            <a:rPr lang="en-AU" sz="2000" dirty="0" smtClean="0">
              <a:latin typeface="Calibri" panose="020F0502020204030204" pitchFamily="34" charset="0"/>
            </a:rPr>
            <a:t>Secondary </a:t>
          </a:r>
          <a:r>
            <a:rPr lang="en-AU" sz="2000" dirty="0" err="1" smtClean="0">
              <a:latin typeface="Calibri" panose="020F0502020204030204" pitchFamily="34" charset="0"/>
            </a:rPr>
            <a:t>Px</a:t>
          </a:r>
          <a:r>
            <a:rPr lang="en-AU" sz="2000" dirty="0" smtClean="0">
              <a:latin typeface="Calibri" panose="020F0502020204030204" pitchFamily="34" charset="0"/>
            </a:rPr>
            <a:t> with BPG</a:t>
          </a:r>
        </a:p>
        <a:p>
          <a:endParaRPr lang="en-AU" sz="2000" dirty="0" smtClean="0">
            <a:latin typeface="Calibri" panose="020F0502020204030204" pitchFamily="34" charset="0"/>
          </a:endParaRPr>
        </a:p>
        <a:p>
          <a:r>
            <a:rPr lang="en-AU" sz="2000" dirty="0" smtClean="0">
              <a:latin typeface="Calibri" panose="020F0502020204030204" pitchFamily="34" charset="0"/>
            </a:rPr>
            <a:t>Adherence rates</a:t>
          </a:r>
          <a:endParaRPr lang="en-AU" sz="2000" dirty="0">
            <a:latin typeface="Calibri" panose="020F0502020204030204" pitchFamily="34" charset="0"/>
          </a:endParaRPr>
        </a:p>
      </dgm:t>
    </dgm:pt>
    <dgm:pt modelId="{66E5E035-39DB-4005-9B65-FD216DAC29FC}" type="parTrans" cxnId="{CD496227-0BCF-4DB4-AC3C-88C3E975313C}">
      <dgm:prSet/>
      <dgm:spPr/>
      <dgm:t>
        <a:bodyPr/>
        <a:lstStyle/>
        <a:p>
          <a:endParaRPr lang="en-AU"/>
        </a:p>
      </dgm:t>
    </dgm:pt>
    <dgm:pt modelId="{F3531AE4-0E46-46A4-892B-D658AF1BADF8}" type="sibTrans" cxnId="{CD496227-0BCF-4DB4-AC3C-88C3E975313C}">
      <dgm:prSet/>
      <dgm:spPr/>
      <dgm:t>
        <a:bodyPr/>
        <a:lstStyle/>
        <a:p>
          <a:endParaRPr lang="en-AU"/>
        </a:p>
      </dgm:t>
    </dgm:pt>
    <dgm:pt modelId="{7AE4A6CF-544E-4233-BF55-A5491F5228F3}">
      <dgm:prSet custT="1"/>
      <dgm:spPr>
        <a:solidFill>
          <a:srgbClr val="FDB824"/>
        </a:solidFill>
      </dgm:spPr>
      <dgm:t>
        <a:bodyPr/>
        <a:lstStyle/>
        <a:p>
          <a:r>
            <a:rPr lang="en-AU" sz="2000" dirty="0" smtClean="0">
              <a:latin typeface="Calibri" panose="020F0502020204030204" pitchFamily="34" charset="0"/>
            </a:rPr>
            <a:t>Surgical intervention</a:t>
          </a:r>
          <a:br>
            <a:rPr lang="en-AU" sz="2000" dirty="0" smtClean="0">
              <a:latin typeface="Calibri" panose="020F0502020204030204" pitchFamily="34" charset="0"/>
            </a:rPr>
          </a:br>
          <a:r>
            <a:rPr lang="en-AU" sz="2000" dirty="0" smtClean="0">
              <a:latin typeface="Calibri" panose="020F0502020204030204" pitchFamily="34" charset="0"/>
            </a:rPr>
            <a:t/>
          </a:r>
          <a:br>
            <a:rPr lang="en-AU" sz="2000" dirty="0" smtClean="0">
              <a:latin typeface="Calibri" panose="020F0502020204030204" pitchFamily="34" charset="0"/>
            </a:rPr>
          </a:br>
          <a:r>
            <a:rPr lang="en-AU" sz="2000" dirty="0" smtClean="0">
              <a:latin typeface="Calibri" panose="020F0502020204030204" pitchFamily="34" charset="0"/>
            </a:rPr>
            <a:t/>
          </a:r>
          <a:br>
            <a:rPr lang="en-AU" sz="2000" dirty="0" smtClean="0">
              <a:latin typeface="Calibri" panose="020F0502020204030204" pitchFamily="34" charset="0"/>
            </a:rPr>
          </a:br>
          <a:r>
            <a:rPr lang="en-AU" sz="2000" dirty="0" smtClean="0">
              <a:latin typeface="Calibri" panose="020F0502020204030204" pitchFamily="34" charset="0"/>
            </a:rPr>
            <a:t>Valve replacement </a:t>
          </a:r>
          <a:endParaRPr lang="en-AU" sz="2000" dirty="0">
            <a:latin typeface="Calibri" panose="020F0502020204030204" pitchFamily="34" charset="0"/>
          </a:endParaRPr>
        </a:p>
      </dgm:t>
    </dgm:pt>
    <dgm:pt modelId="{F02BBEB9-C286-4821-A755-15F51F7C7CF9}" type="parTrans" cxnId="{D9A96437-38F1-4676-9B23-268E9CA3BF0C}">
      <dgm:prSet/>
      <dgm:spPr/>
      <dgm:t>
        <a:bodyPr/>
        <a:lstStyle/>
        <a:p>
          <a:endParaRPr lang="en-AU"/>
        </a:p>
      </dgm:t>
    </dgm:pt>
    <dgm:pt modelId="{AE85330C-1D7D-403B-AA8D-219B6333537A}" type="sibTrans" cxnId="{D9A96437-38F1-4676-9B23-268E9CA3BF0C}">
      <dgm:prSet/>
      <dgm:spPr/>
      <dgm:t>
        <a:bodyPr/>
        <a:lstStyle/>
        <a:p>
          <a:endParaRPr lang="en-AU"/>
        </a:p>
      </dgm:t>
    </dgm:pt>
    <dgm:pt modelId="{9A0A7687-CEC4-48FF-9AAE-18617B010B01}" type="pres">
      <dgm:prSet presAssocID="{3F9C15C2-AF58-4262-902C-CED3A4E20EEA}" presName="Name0" presStyleCnt="0">
        <dgm:presLayoutVars>
          <dgm:dir/>
          <dgm:resizeHandles val="exact"/>
        </dgm:presLayoutVars>
      </dgm:prSet>
      <dgm:spPr/>
    </dgm:pt>
    <dgm:pt modelId="{75F43E3B-EB8C-4F94-A7F1-EAD95C9A4000}" type="pres">
      <dgm:prSet presAssocID="{3F9C15C2-AF58-4262-902C-CED3A4E20EEA}" presName="bkgdShp" presStyleLbl="alignAccFollowNode1" presStyleIdx="0" presStyleCnt="1"/>
      <dgm:spPr/>
    </dgm:pt>
    <dgm:pt modelId="{EEE76BDE-7A5E-437A-B8AD-DB1166AA6498}" type="pres">
      <dgm:prSet presAssocID="{3F9C15C2-AF58-4262-902C-CED3A4E20EEA}" presName="linComp" presStyleCnt="0"/>
      <dgm:spPr/>
    </dgm:pt>
    <dgm:pt modelId="{E5AFA326-6AE3-48E8-AE35-03666E90BCB2}" type="pres">
      <dgm:prSet presAssocID="{210E040C-3C3A-4614-9196-C7D7AD43AAE2}" presName="compNode" presStyleCnt="0"/>
      <dgm:spPr/>
    </dgm:pt>
    <dgm:pt modelId="{DF2F153D-CF1F-453D-9921-FAD06D744557}" type="pres">
      <dgm:prSet presAssocID="{210E040C-3C3A-4614-9196-C7D7AD43AAE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4461EDF-DF14-445E-85F3-3F9CD9223394}" type="pres">
      <dgm:prSet presAssocID="{210E040C-3C3A-4614-9196-C7D7AD43AAE2}" presName="invisiNode" presStyleLbl="node1" presStyleIdx="0" presStyleCnt="4"/>
      <dgm:spPr/>
    </dgm:pt>
    <dgm:pt modelId="{B0266E89-1166-4F38-A0A5-0790C034B5B4}" type="pres">
      <dgm:prSet presAssocID="{210E040C-3C3A-4614-9196-C7D7AD43AAE2}" presName="imagNode" presStyleLbl="fgImgPlace1" presStyleIdx="0" presStyleCnt="4"/>
      <dgm:spPr>
        <a:solidFill>
          <a:srgbClr val="CC3300"/>
        </a:solidFill>
      </dgm:spPr>
      <dgm:t>
        <a:bodyPr/>
        <a:lstStyle/>
        <a:p>
          <a:endParaRPr lang="en-AU"/>
        </a:p>
      </dgm:t>
    </dgm:pt>
    <dgm:pt modelId="{B9C8BD73-2409-4EBB-8F2F-8915828F53DC}" type="pres">
      <dgm:prSet presAssocID="{0B163AC4-2341-4F1B-9894-2EC51FB57898}" presName="sibTrans" presStyleLbl="sibTrans2D1" presStyleIdx="0" presStyleCnt="0"/>
      <dgm:spPr/>
      <dgm:t>
        <a:bodyPr/>
        <a:lstStyle/>
        <a:p>
          <a:endParaRPr lang="en-AU"/>
        </a:p>
      </dgm:t>
    </dgm:pt>
    <dgm:pt modelId="{0F4E9646-F4FB-4130-9918-0C16FD2ECD4D}" type="pres">
      <dgm:prSet presAssocID="{C3EE8B75-5B72-4392-AFE1-6B3AB9911AB7}" presName="compNode" presStyleCnt="0"/>
      <dgm:spPr/>
    </dgm:pt>
    <dgm:pt modelId="{0B6535FB-ACBC-47F4-B51D-635FDFFE8415}" type="pres">
      <dgm:prSet presAssocID="{C3EE8B75-5B72-4392-AFE1-6B3AB9911AB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6EB1EB6-DC7C-47CB-82DD-C840EAFECA1A}" type="pres">
      <dgm:prSet presAssocID="{C3EE8B75-5B72-4392-AFE1-6B3AB9911AB7}" presName="invisiNode" presStyleLbl="node1" presStyleIdx="1" presStyleCnt="4"/>
      <dgm:spPr/>
    </dgm:pt>
    <dgm:pt modelId="{273D5F4F-4ADE-493D-AAFB-9E86C4C595DF}" type="pres">
      <dgm:prSet presAssocID="{C3EE8B75-5B72-4392-AFE1-6B3AB9911AB7}" presName="imagNode" presStyleLbl="fgImgPlace1" presStyleIdx="1" presStyleCnt="4"/>
      <dgm:spPr>
        <a:solidFill>
          <a:srgbClr val="CC3300"/>
        </a:solidFill>
      </dgm:spPr>
    </dgm:pt>
    <dgm:pt modelId="{9001F31D-1D2D-45A5-9F62-F1256093365B}" type="pres">
      <dgm:prSet presAssocID="{77742440-8160-4FAC-8A68-27D9B5F8774D}" presName="sibTrans" presStyleLbl="sibTrans2D1" presStyleIdx="0" presStyleCnt="0"/>
      <dgm:spPr/>
      <dgm:t>
        <a:bodyPr/>
        <a:lstStyle/>
        <a:p>
          <a:endParaRPr lang="en-AU"/>
        </a:p>
      </dgm:t>
    </dgm:pt>
    <dgm:pt modelId="{A75151F5-81DE-4779-BD43-EAE0C41465D0}" type="pres">
      <dgm:prSet presAssocID="{9A738C1D-0DA3-4F77-A759-71DD190FF34C}" presName="compNode" presStyleCnt="0"/>
      <dgm:spPr/>
    </dgm:pt>
    <dgm:pt modelId="{BD8DF95D-508C-4A9B-BC80-816E171E435A}" type="pres">
      <dgm:prSet presAssocID="{9A738C1D-0DA3-4F77-A759-71DD190FF3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5AB325-1B9C-4236-834C-08F34F9CE80E}" type="pres">
      <dgm:prSet presAssocID="{9A738C1D-0DA3-4F77-A759-71DD190FF34C}" presName="invisiNode" presStyleLbl="node1" presStyleIdx="2" presStyleCnt="4"/>
      <dgm:spPr/>
    </dgm:pt>
    <dgm:pt modelId="{6DE7FA04-420B-4F80-8CC0-49DE6CC1F9B8}" type="pres">
      <dgm:prSet presAssocID="{9A738C1D-0DA3-4F77-A759-71DD190FF34C}" presName="imagNode" presStyleLbl="fgImgPlace1" presStyleIdx="2" presStyleCnt="4"/>
      <dgm:spPr>
        <a:solidFill>
          <a:srgbClr val="CC3300"/>
        </a:solidFill>
      </dgm:spPr>
    </dgm:pt>
    <dgm:pt modelId="{BDA4DDBE-66A7-4FEE-8CA4-ACCF83E5864E}" type="pres">
      <dgm:prSet presAssocID="{F3531AE4-0E46-46A4-892B-D658AF1BADF8}" presName="sibTrans" presStyleLbl="sibTrans2D1" presStyleIdx="0" presStyleCnt="0"/>
      <dgm:spPr/>
      <dgm:t>
        <a:bodyPr/>
        <a:lstStyle/>
        <a:p>
          <a:endParaRPr lang="en-AU"/>
        </a:p>
      </dgm:t>
    </dgm:pt>
    <dgm:pt modelId="{04487675-01C1-474E-97AE-288A593C788B}" type="pres">
      <dgm:prSet presAssocID="{7AE4A6CF-544E-4233-BF55-A5491F5228F3}" presName="compNode" presStyleCnt="0"/>
      <dgm:spPr/>
    </dgm:pt>
    <dgm:pt modelId="{4E594B1E-AC94-4FC7-8F6B-D6ACF04AE06E}" type="pres">
      <dgm:prSet presAssocID="{7AE4A6CF-544E-4233-BF55-A5491F5228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800535E-CAD9-48F3-A00D-78AE683DF964}" type="pres">
      <dgm:prSet presAssocID="{7AE4A6CF-544E-4233-BF55-A5491F5228F3}" presName="invisiNode" presStyleLbl="node1" presStyleIdx="3" presStyleCnt="4"/>
      <dgm:spPr/>
    </dgm:pt>
    <dgm:pt modelId="{E4FE661D-D291-4322-8878-D888208DE145}" type="pres">
      <dgm:prSet presAssocID="{7AE4A6CF-544E-4233-BF55-A5491F5228F3}" presName="imagNode" presStyleLbl="fgImgPlace1" presStyleIdx="3" presStyleCnt="4"/>
      <dgm:spPr>
        <a:solidFill>
          <a:srgbClr val="CC3300"/>
        </a:solidFill>
      </dgm:spPr>
    </dgm:pt>
  </dgm:ptLst>
  <dgm:cxnLst>
    <dgm:cxn modelId="{CD496227-0BCF-4DB4-AC3C-88C3E975313C}" srcId="{3F9C15C2-AF58-4262-902C-CED3A4E20EEA}" destId="{9A738C1D-0DA3-4F77-A759-71DD190FF34C}" srcOrd="2" destOrd="0" parTransId="{66E5E035-39DB-4005-9B65-FD216DAC29FC}" sibTransId="{F3531AE4-0E46-46A4-892B-D658AF1BADF8}"/>
    <dgm:cxn modelId="{EAA29B20-2ACA-4E2A-AE98-95B25ABA4E17}" type="presOf" srcId="{C3EE8B75-5B72-4392-AFE1-6B3AB9911AB7}" destId="{0B6535FB-ACBC-47F4-B51D-635FDFFE8415}" srcOrd="0" destOrd="0" presId="urn:microsoft.com/office/officeart/2005/8/layout/pList2#1"/>
    <dgm:cxn modelId="{80ADDD07-3032-4754-8BBC-BD6CCD3F4802}" type="presOf" srcId="{0B163AC4-2341-4F1B-9894-2EC51FB57898}" destId="{B9C8BD73-2409-4EBB-8F2F-8915828F53DC}" srcOrd="0" destOrd="0" presId="urn:microsoft.com/office/officeart/2005/8/layout/pList2#1"/>
    <dgm:cxn modelId="{1F32E72F-0314-438D-964A-A723B3FF13E6}" type="presOf" srcId="{3F9C15C2-AF58-4262-902C-CED3A4E20EEA}" destId="{9A0A7687-CEC4-48FF-9AAE-18617B010B01}" srcOrd="0" destOrd="0" presId="urn:microsoft.com/office/officeart/2005/8/layout/pList2#1"/>
    <dgm:cxn modelId="{37BA517E-F071-4958-B65E-8CEABF0BFEE6}" type="presOf" srcId="{77742440-8160-4FAC-8A68-27D9B5F8774D}" destId="{9001F31D-1D2D-45A5-9F62-F1256093365B}" srcOrd="0" destOrd="0" presId="urn:microsoft.com/office/officeart/2005/8/layout/pList2#1"/>
    <dgm:cxn modelId="{0F9A0A0C-B4A9-499C-AFCD-A97ECE6D3850}" type="presOf" srcId="{7AE4A6CF-544E-4233-BF55-A5491F5228F3}" destId="{4E594B1E-AC94-4FC7-8F6B-D6ACF04AE06E}" srcOrd="0" destOrd="0" presId="urn:microsoft.com/office/officeart/2005/8/layout/pList2#1"/>
    <dgm:cxn modelId="{15329C25-9B86-4AB6-89FB-B85693727912}" type="presOf" srcId="{9A738C1D-0DA3-4F77-A759-71DD190FF34C}" destId="{BD8DF95D-508C-4A9B-BC80-816E171E435A}" srcOrd="0" destOrd="0" presId="urn:microsoft.com/office/officeart/2005/8/layout/pList2#1"/>
    <dgm:cxn modelId="{4498F8E9-2E16-4675-A35A-3CEED7755168}" srcId="{3F9C15C2-AF58-4262-902C-CED3A4E20EEA}" destId="{210E040C-3C3A-4614-9196-C7D7AD43AAE2}" srcOrd="0" destOrd="0" parTransId="{D90E585B-6B44-47F4-A6E4-80261C7944D2}" sibTransId="{0B163AC4-2341-4F1B-9894-2EC51FB57898}"/>
    <dgm:cxn modelId="{EDFBDFEE-8359-41D3-9660-F305CC83C857}" srcId="{3F9C15C2-AF58-4262-902C-CED3A4E20EEA}" destId="{C3EE8B75-5B72-4392-AFE1-6B3AB9911AB7}" srcOrd="1" destOrd="0" parTransId="{ADFC3F2A-D634-4171-A284-145E219800BE}" sibTransId="{77742440-8160-4FAC-8A68-27D9B5F8774D}"/>
    <dgm:cxn modelId="{701B9A04-DD06-455B-A5B8-2E27ABB7937C}" type="presOf" srcId="{210E040C-3C3A-4614-9196-C7D7AD43AAE2}" destId="{DF2F153D-CF1F-453D-9921-FAD06D744557}" srcOrd="0" destOrd="0" presId="urn:microsoft.com/office/officeart/2005/8/layout/pList2#1"/>
    <dgm:cxn modelId="{4237B33A-C1CD-4752-9508-71DCD605F19C}" type="presOf" srcId="{F3531AE4-0E46-46A4-892B-D658AF1BADF8}" destId="{BDA4DDBE-66A7-4FEE-8CA4-ACCF83E5864E}" srcOrd="0" destOrd="0" presId="urn:microsoft.com/office/officeart/2005/8/layout/pList2#1"/>
    <dgm:cxn modelId="{D9A96437-38F1-4676-9B23-268E9CA3BF0C}" srcId="{3F9C15C2-AF58-4262-902C-CED3A4E20EEA}" destId="{7AE4A6CF-544E-4233-BF55-A5491F5228F3}" srcOrd="3" destOrd="0" parTransId="{F02BBEB9-C286-4821-A755-15F51F7C7CF9}" sibTransId="{AE85330C-1D7D-403B-AA8D-219B6333537A}"/>
    <dgm:cxn modelId="{9FD93334-2526-4F2C-A4EA-DB90670D618B}" type="presParOf" srcId="{9A0A7687-CEC4-48FF-9AAE-18617B010B01}" destId="{75F43E3B-EB8C-4F94-A7F1-EAD95C9A4000}" srcOrd="0" destOrd="0" presId="urn:microsoft.com/office/officeart/2005/8/layout/pList2#1"/>
    <dgm:cxn modelId="{12845182-6FAA-4CCE-901D-099A5809528E}" type="presParOf" srcId="{9A0A7687-CEC4-48FF-9AAE-18617B010B01}" destId="{EEE76BDE-7A5E-437A-B8AD-DB1166AA6498}" srcOrd="1" destOrd="0" presId="urn:microsoft.com/office/officeart/2005/8/layout/pList2#1"/>
    <dgm:cxn modelId="{A09D9B09-EE1A-4A36-83DC-EDDF54B45E49}" type="presParOf" srcId="{EEE76BDE-7A5E-437A-B8AD-DB1166AA6498}" destId="{E5AFA326-6AE3-48E8-AE35-03666E90BCB2}" srcOrd="0" destOrd="0" presId="urn:microsoft.com/office/officeart/2005/8/layout/pList2#1"/>
    <dgm:cxn modelId="{CC4AAB73-022D-49B8-89AA-D205A1D264DC}" type="presParOf" srcId="{E5AFA326-6AE3-48E8-AE35-03666E90BCB2}" destId="{DF2F153D-CF1F-453D-9921-FAD06D744557}" srcOrd="0" destOrd="0" presId="urn:microsoft.com/office/officeart/2005/8/layout/pList2#1"/>
    <dgm:cxn modelId="{7DA2BAC2-1273-432F-8416-62470D2BAB8E}" type="presParOf" srcId="{E5AFA326-6AE3-48E8-AE35-03666E90BCB2}" destId="{A4461EDF-DF14-445E-85F3-3F9CD9223394}" srcOrd="1" destOrd="0" presId="urn:microsoft.com/office/officeart/2005/8/layout/pList2#1"/>
    <dgm:cxn modelId="{AD645FD4-FE08-404A-B271-29DE95E068FB}" type="presParOf" srcId="{E5AFA326-6AE3-48E8-AE35-03666E90BCB2}" destId="{B0266E89-1166-4F38-A0A5-0790C034B5B4}" srcOrd="2" destOrd="0" presId="urn:microsoft.com/office/officeart/2005/8/layout/pList2#1"/>
    <dgm:cxn modelId="{2B909606-2693-4EB8-89F2-8CB6FCB6F660}" type="presParOf" srcId="{EEE76BDE-7A5E-437A-B8AD-DB1166AA6498}" destId="{B9C8BD73-2409-4EBB-8F2F-8915828F53DC}" srcOrd="1" destOrd="0" presId="urn:microsoft.com/office/officeart/2005/8/layout/pList2#1"/>
    <dgm:cxn modelId="{D36BA329-EF31-4E3D-8DC1-991F474B241E}" type="presParOf" srcId="{EEE76BDE-7A5E-437A-B8AD-DB1166AA6498}" destId="{0F4E9646-F4FB-4130-9918-0C16FD2ECD4D}" srcOrd="2" destOrd="0" presId="urn:microsoft.com/office/officeart/2005/8/layout/pList2#1"/>
    <dgm:cxn modelId="{F07191C4-A055-4C4D-8451-9248D693E7A9}" type="presParOf" srcId="{0F4E9646-F4FB-4130-9918-0C16FD2ECD4D}" destId="{0B6535FB-ACBC-47F4-B51D-635FDFFE8415}" srcOrd="0" destOrd="0" presId="urn:microsoft.com/office/officeart/2005/8/layout/pList2#1"/>
    <dgm:cxn modelId="{E36E52AB-456C-4634-973E-72ADBEFD3111}" type="presParOf" srcId="{0F4E9646-F4FB-4130-9918-0C16FD2ECD4D}" destId="{E6EB1EB6-DC7C-47CB-82DD-C840EAFECA1A}" srcOrd="1" destOrd="0" presId="urn:microsoft.com/office/officeart/2005/8/layout/pList2#1"/>
    <dgm:cxn modelId="{E02AB21F-85C9-4189-8D8D-6F26711985D8}" type="presParOf" srcId="{0F4E9646-F4FB-4130-9918-0C16FD2ECD4D}" destId="{273D5F4F-4ADE-493D-AAFB-9E86C4C595DF}" srcOrd="2" destOrd="0" presId="urn:microsoft.com/office/officeart/2005/8/layout/pList2#1"/>
    <dgm:cxn modelId="{9B7FEEBA-BB7E-4211-88B5-3C385E544049}" type="presParOf" srcId="{EEE76BDE-7A5E-437A-B8AD-DB1166AA6498}" destId="{9001F31D-1D2D-45A5-9F62-F1256093365B}" srcOrd="3" destOrd="0" presId="urn:microsoft.com/office/officeart/2005/8/layout/pList2#1"/>
    <dgm:cxn modelId="{545E19EF-65E4-4B26-8254-69CDA02FADFA}" type="presParOf" srcId="{EEE76BDE-7A5E-437A-B8AD-DB1166AA6498}" destId="{A75151F5-81DE-4779-BD43-EAE0C41465D0}" srcOrd="4" destOrd="0" presId="urn:microsoft.com/office/officeart/2005/8/layout/pList2#1"/>
    <dgm:cxn modelId="{08C21FE0-E1B5-456B-A914-7403CF8BE313}" type="presParOf" srcId="{A75151F5-81DE-4779-BD43-EAE0C41465D0}" destId="{BD8DF95D-508C-4A9B-BC80-816E171E435A}" srcOrd="0" destOrd="0" presId="urn:microsoft.com/office/officeart/2005/8/layout/pList2#1"/>
    <dgm:cxn modelId="{E1E26B27-70F0-4B73-B0E9-7278D0FDC372}" type="presParOf" srcId="{A75151F5-81DE-4779-BD43-EAE0C41465D0}" destId="{725AB325-1B9C-4236-834C-08F34F9CE80E}" srcOrd="1" destOrd="0" presId="urn:microsoft.com/office/officeart/2005/8/layout/pList2#1"/>
    <dgm:cxn modelId="{7DD152A3-EE75-4874-B6D2-E3283331DCD5}" type="presParOf" srcId="{A75151F5-81DE-4779-BD43-EAE0C41465D0}" destId="{6DE7FA04-420B-4F80-8CC0-49DE6CC1F9B8}" srcOrd="2" destOrd="0" presId="urn:microsoft.com/office/officeart/2005/8/layout/pList2#1"/>
    <dgm:cxn modelId="{2EC00305-88CB-4163-9227-5E3A745CD859}" type="presParOf" srcId="{EEE76BDE-7A5E-437A-B8AD-DB1166AA6498}" destId="{BDA4DDBE-66A7-4FEE-8CA4-ACCF83E5864E}" srcOrd="5" destOrd="0" presId="urn:microsoft.com/office/officeart/2005/8/layout/pList2#1"/>
    <dgm:cxn modelId="{6BB95102-8121-47B2-A9A2-981D70D8DF33}" type="presParOf" srcId="{EEE76BDE-7A5E-437A-B8AD-DB1166AA6498}" destId="{04487675-01C1-474E-97AE-288A593C788B}" srcOrd="6" destOrd="0" presId="urn:microsoft.com/office/officeart/2005/8/layout/pList2#1"/>
    <dgm:cxn modelId="{08653799-4964-4899-9658-E71F41E158A4}" type="presParOf" srcId="{04487675-01C1-474E-97AE-288A593C788B}" destId="{4E594B1E-AC94-4FC7-8F6B-D6ACF04AE06E}" srcOrd="0" destOrd="0" presId="urn:microsoft.com/office/officeart/2005/8/layout/pList2#1"/>
    <dgm:cxn modelId="{13B3E733-D50F-4A26-98FD-1727976A71AC}" type="presParOf" srcId="{04487675-01C1-474E-97AE-288A593C788B}" destId="{9800535E-CAD9-48F3-A00D-78AE683DF964}" srcOrd="1" destOrd="0" presId="urn:microsoft.com/office/officeart/2005/8/layout/pList2#1"/>
    <dgm:cxn modelId="{04A86D2C-FEF5-44A4-8EC8-3F2084BFEA65}" type="presParOf" srcId="{04487675-01C1-474E-97AE-288A593C788B}" destId="{E4FE661D-D291-4322-8878-D888208DE14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43E3B-EB8C-4F94-A7F1-EAD95C9A4000}">
      <dsp:nvSpPr>
        <dsp:cNvPr id="0" name=""/>
        <dsp:cNvSpPr/>
      </dsp:nvSpPr>
      <dsp:spPr>
        <a:xfrm>
          <a:off x="0" y="0"/>
          <a:ext cx="8784976" cy="22033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66E89-1166-4F38-A0A5-0790C034B5B4}">
      <dsp:nvSpPr>
        <dsp:cNvPr id="0" name=""/>
        <dsp:cNvSpPr/>
      </dsp:nvSpPr>
      <dsp:spPr>
        <a:xfrm>
          <a:off x="265968" y="293783"/>
          <a:ext cx="1919311" cy="1615810"/>
        </a:xfrm>
        <a:prstGeom prst="roundRect">
          <a:avLst>
            <a:gd name="adj" fmla="val 10000"/>
          </a:avLst>
        </a:prstGeom>
        <a:solidFill>
          <a:srgbClr val="CC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F153D-CF1F-453D-9921-FAD06D744557}">
      <dsp:nvSpPr>
        <dsp:cNvPr id="0" name=""/>
        <dsp:cNvSpPr/>
      </dsp:nvSpPr>
      <dsp:spPr>
        <a:xfrm rot="10800000">
          <a:off x="265968" y="2203378"/>
          <a:ext cx="1919311" cy="2693017"/>
        </a:xfrm>
        <a:prstGeom prst="round2SameRect">
          <a:avLst>
            <a:gd name="adj1" fmla="val 10500"/>
            <a:gd name="adj2" fmla="val 0"/>
          </a:avLst>
        </a:prstGeom>
        <a:solidFill>
          <a:srgbClr val="FDB8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Stop development of risk factors</a:t>
          </a:r>
          <a:br>
            <a:rPr lang="en-AU" sz="2000" kern="1200" dirty="0" smtClean="0">
              <a:latin typeface="Calibri" panose="020F0502020204030204" pitchFamily="34" charset="0"/>
            </a:rPr>
          </a:br>
          <a:endParaRPr lang="en-AU" sz="2000" kern="1200" dirty="0" smtClean="0"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Prevent GAS infections</a:t>
          </a:r>
          <a:br>
            <a:rPr lang="en-AU" sz="2000" kern="1200" dirty="0" smtClean="0">
              <a:latin typeface="Calibri" panose="020F0502020204030204" pitchFamily="34" charset="0"/>
            </a:rPr>
          </a:br>
          <a:endParaRPr lang="en-AU" sz="2000" kern="1200" dirty="0" smtClean="0"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 </a:t>
          </a:r>
          <a:endParaRPr lang="en-AU" sz="2000" kern="1200" dirty="0">
            <a:latin typeface="Calibri" panose="020F0502020204030204" pitchFamily="34" charset="0"/>
          </a:endParaRPr>
        </a:p>
      </dsp:txBody>
      <dsp:txXfrm rot="10800000">
        <a:off x="324993" y="2203378"/>
        <a:ext cx="1801261" cy="2633992"/>
      </dsp:txXfrm>
    </dsp:sp>
    <dsp:sp modelId="{273D5F4F-4ADE-493D-AAFB-9E86C4C595DF}">
      <dsp:nvSpPr>
        <dsp:cNvPr id="0" name=""/>
        <dsp:cNvSpPr/>
      </dsp:nvSpPr>
      <dsp:spPr>
        <a:xfrm>
          <a:off x="2377211" y="293783"/>
          <a:ext cx="1919311" cy="1615810"/>
        </a:xfrm>
        <a:prstGeom prst="roundRect">
          <a:avLst>
            <a:gd name="adj" fmla="val 10000"/>
          </a:avLst>
        </a:prstGeom>
        <a:solidFill>
          <a:srgbClr val="CC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535FB-ACBC-47F4-B51D-635FDFFE8415}">
      <dsp:nvSpPr>
        <dsp:cNvPr id="0" name=""/>
        <dsp:cNvSpPr/>
      </dsp:nvSpPr>
      <dsp:spPr>
        <a:xfrm rot="10800000">
          <a:off x="2377211" y="2203378"/>
          <a:ext cx="1919311" cy="2693017"/>
        </a:xfrm>
        <a:prstGeom prst="round2SameRect">
          <a:avLst>
            <a:gd name="adj1" fmla="val 10500"/>
            <a:gd name="adj2" fmla="val 0"/>
          </a:avLst>
        </a:prstGeom>
        <a:solidFill>
          <a:srgbClr val="FDB8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Target populations at risk</a:t>
          </a:r>
          <a:br>
            <a:rPr lang="en-AU" sz="2000" kern="1200" dirty="0" smtClean="0">
              <a:latin typeface="Calibri" panose="020F0502020204030204" pitchFamily="34" charset="0"/>
            </a:rPr>
          </a:br>
          <a:endParaRPr lang="en-AU" sz="2000" kern="1200" dirty="0" smtClean="0"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Stop sore throats* &amp; manage skin sores</a:t>
          </a:r>
          <a:endParaRPr lang="en-AU" sz="2000" kern="1200" dirty="0">
            <a:latin typeface="Calibri" panose="020F0502020204030204" pitchFamily="34" charset="0"/>
          </a:endParaRPr>
        </a:p>
      </dsp:txBody>
      <dsp:txXfrm rot="10800000">
        <a:off x="2436236" y="2203378"/>
        <a:ext cx="1801261" cy="2633992"/>
      </dsp:txXfrm>
    </dsp:sp>
    <dsp:sp modelId="{6DE7FA04-420B-4F80-8CC0-49DE6CC1F9B8}">
      <dsp:nvSpPr>
        <dsp:cNvPr id="0" name=""/>
        <dsp:cNvSpPr/>
      </dsp:nvSpPr>
      <dsp:spPr>
        <a:xfrm>
          <a:off x="4488453" y="293783"/>
          <a:ext cx="1919311" cy="1615810"/>
        </a:xfrm>
        <a:prstGeom prst="roundRect">
          <a:avLst>
            <a:gd name="adj" fmla="val 10000"/>
          </a:avLst>
        </a:prstGeom>
        <a:solidFill>
          <a:srgbClr val="CC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DF95D-508C-4A9B-BC80-816E171E435A}">
      <dsp:nvSpPr>
        <dsp:cNvPr id="0" name=""/>
        <dsp:cNvSpPr/>
      </dsp:nvSpPr>
      <dsp:spPr>
        <a:xfrm rot="10800000">
          <a:off x="4488453" y="2203378"/>
          <a:ext cx="1919311" cy="2693017"/>
        </a:xfrm>
        <a:prstGeom prst="round2SameRect">
          <a:avLst>
            <a:gd name="adj1" fmla="val 10500"/>
            <a:gd name="adj2" fmla="val 0"/>
          </a:avLst>
        </a:prstGeom>
        <a:solidFill>
          <a:srgbClr val="FDB8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Diagnose &amp; manage ARF</a:t>
          </a:r>
          <a:br>
            <a:rPr lang="en-AU" sz="2000" kern="1200" dirty="0" smtClean="0">
              <a:latin typeface="Calibri" panose="020F0502020204030204" pitchFamily="34" charset="0"/>
            </a:rPr>
          </a:br>
          <a:r>
            <a:rPr lang="en-AU" sz="2000" kern="1200" dirty="0" smtClean="0">
              <a:latin typeface="Calibri" panose="020F0502020204030204" pitchFamily="34" charset="0"/>
            </a:rPr>
            <a:t/>
          </a:r>
          <a:br>
            <a:rPr lang="en-AU" sz="2000" kern="1200" dirty="0" smtClean="0">
              <a:latin typeface="Calibri" panose="020F0502020204030204" pitchFamily="34" charset="0"/>
            </a:rPr>
          </a:br>
          <a:r>
            <a:rPr lang="en-AU" sz="2000" kern="1200" dirty="0" smtClean="0">
              <a:latin typeface="Calibri" panose="020F0502020204030204" pitchFamily="34" charset="0"/>
            </a:rPr>
            <a:t>Secondary </a:t>
          </a:r>
          <a:r>
            <a:rPr lang="en-AU" sz="2000" kern="1200" dirty="0" err="1" smtClean="0">
              <a:latin typeface="Calibri" panose="020F0502020204030204" pitchFamily="34" charset="0"/>
            </a:rPr>
            <a:t>Px</a:t>
          </a:r>
          <a:r>
            <a:rPr lang="en-AU" sz="2000" kern="1200" dirty="0" smtClean="0">
              <a:latin typeface="Calibri" panose="020F0502020204030204" pitchFamily="34" charset="0"/>
            </a:rPr>
            <a:t> with BPG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000" kern="1200" dirty="0" smtClean="0"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Adherence rates</a:t>
          </a:r>
          <a:endParaRPr lang="en-AU" sz="2000" kern="1200" dirty="0">
            <a:latin typeface="Calibri" panose="020F0502020204030204" pitchFamily="34" charset="0"/>
          </a:endParaRPr>
        </a:p>
      </dsp:txBody>
      <dsp:txXfrm rot="10800000">
        <a:off x="4547478" y="2203378"/>
        <a:ext cx="1801261" cy="2633992"/>
      </dsp:txXfrm>
    </dsp:sp>
    <dsp:sp modelId="{E4FE661D-D291-4322-8878-D888208DE145}">
      <dsp:nvSpPr>
        <dsp:cNvPr id="0" name=""/>
        <dsp:cNvSpPr/>
      </dsp:nvSpPr>
      <dsp:spPr>
        <a:xfrm>
          <a:off x="6599696" y="293783"/>
          <a:ext cx="1919311" cy="1615810"/>
        </a:xfrm>
        <a:prstGeom prst="roundRect">
          <a:avLst>
            <a:gd name="adj" fmla="val 10000"/>
          </a:avLst>
        </a:prstGeom>
        <a:solidFill>
          <a:srgbClr val="CC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94B1E-AC94-4FC7-8F6B-D6ACF04AE06E}">
      <dsp:nvSpPr>
        <dsp:cNvPr id="0" name=""/>
        <dsp:cNvSpPr/>
      </dsp:nvSpPr>
      <dsp:spPr>
        <a:xfrm rot="10800000">
          <a:off x="6599696" y="2203378"/>
          <a:ext cx="1919311" cy="2693017"/>
        </a:xfrm>
        <a:prstGeom prst="round2SameRect">
          <a:avLst>
            <a:gd name="adj1" fmla="val 10500"/>
            <a:gd name="adj2" fmla="val 0"/>
          </a:avLst>
        </a:prstGeom>
        <a:solidFill>
          <a:srgbClr val="FDB8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>
              <a:latin typeface="Calibri" panose="020F0502020204030204" pitchFamily="34" charset="0"/>
            </a:rPr>
            <a:t>Surgical intervention</a:t>
          </a:r>
          <a:br>
            <a:rPr lang="en-AU" sz="2000" kern="1200" dirty="0" smtClean="0">
              <a:latin typeface="Calibri" panose="020F0502020204030204" pitchFamily="34" charset="0"/>
            </a:rPr>
          </a:br>
          <a:r>
            <a:rPr lang="en-AU" sz="2000" kern="1200" dirty="0" smtClean="0">
              <a:latin typeface="Calibri" panose="020F0502020204030204" pitchFamily="34" charset="0"/>
            </a:rPr>
            <a:t/>
          </a:r>
          <a:br>
            <a:rPr lang="en-AU" sz="2000" kern="1200" dirty="0" smtClean="0">
              <a:latin typeface="Calibri" panose="020F0502020204030204" pitchFamily="34" charset="0"/>
            </a:rPr>
          </a:br>
          <a:r>
            <a:rPr lang="en-AU" sz="2000" kern="1200" dirty="0" smtClean="0">
              <a:latin typeface="Calibri" panose="020F0502020204030204" pitchFamily="34" charset="0"/>
            </a:rPr>
            <a:t/>
          </a:r>
          <a:br>
            <a:rPr lang="en-AU" sz="2000" kern="1200" dirty="0" smtClean="0">
              <a:latin typeface="Calibri" panose="020F0502020204030204" pitchFamily="34" charset="0"/>
            </a:rPr>
          </a:br>
          <a:r>
            <a:rPr lang="en-AU" sz="2000" kern="1200" dirty="0" smtClean="0">
              <a:latin typeface="Calibri" panose="020F0502020204030204" pitchFamily="34" charset="0"/>
            </a:rPr>
            <a:t>Valve replacement </a:t>
          </a:r>
          <a:endParaRPr lang="en-AU" sz="2000" kern="1200" dirty="0">
            <a:latin typeface="Calibri" panose="020F0502020204030204" pitchFamily="34" charset="0"/>
          </a:endParaRPr>
        </a:p>
      </dsp:txBody>
      <dsp:txXfrm rot="10800000">
        <a:off x="6658721" y="2203378"/>
        <a:ext cx="1801261" cy="2633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09C48F-702C-47A4-B461-33A571D311E7}" type="datetimeFigureOut">
              <a:rPr lang="en-AU"/>
              <a:pPr>
                <a:defRPr/>
              </a:pPr>
              <a:t>29/03/2017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9D416A4-1405-4298-94FF-3A624742CBC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36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90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90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90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90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6CAB5FD-904D-4DE8-BA0A-FEEAE702C442}" type="slidenum">
              <a:rPr lang="en-US" altLang="en-US" sz="1200" b="0"/>
              <a:pPr algn="r" eaLnBrk="1" hangingPunct="1"/>
              <a:t>7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</p:spPr>
        <p:txBody>
          <a:bodyPr/>
          <a:lstStyle/>
          <a:p>
            <a:pPr defTabSz="422041"/>
            <a:endParaRPr lang="en-AU" alt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smtClean="0">
                <a:latin typeface="Arial" charset="0"/>
                <a:ea typeface="ＭＳ Ｐゴシック" pitchFamily="34" charset="-128"/>
              </a:rPr>
              <a:t>Puggy died 50yo 2001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914423"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914423"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914423"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914423"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E972A4B-A95C-44FE-8EF9-D7491A752789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</p:spPr>
        <p:txBody>
          <a:bodyPr/>
          <a:lstStyle/>
          <a:p>
            <a:pPr eaLnBrk="1" hangingPunct="1"/>
            <a:endParaRPr lang="en-AU" alt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smtClean="0">
                <a:latin typeface="Arial" charset="0"/>
                <a:ea typeface="ＭＳ Ｐゴシック" pitchFamily="34" charset="-128"/>
              </a:rPr>
              <a:t>Puggy died 50yo 2001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smtClean="0">
                <a:latin typeface="Arial" charset="0"/>
                <a:ea typeface="ＭＳ Ｐゴシック" pitchFamily="34" charset="-128"/>
              </a:rPr>
              <a:t>Puggy died 50yo 2001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nzies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6308725"/>
            <a:ext cx="108108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5175"/>
            <a:ext cx="2057400" cy="5688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19800" cy="5688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qua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555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ink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560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me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" y="0"/>
            <a:ext cx="91427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68551"/>
            <a:ext cx="70888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698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" y="0"/>
            <a:ext cx="91427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0888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667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20"/>
            <a:ext cx="9144000" cy="6501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8583-F6A7-4EBB-A92E-A4D8C7C02A92}" type="datetimeFigureOut">
              <a:rPr lang="en-AU" smtClean="0">
                <a:solidFill>
                  <a:srgbClr val="53565A">
                    <a:tint val="75000"/>
                  </a:srgbClr>
                </a:solidFill>
              </a:rPr>
              <a:pPr/>
              <a:t>29/03/2017</a:t>
            </a:fld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F7F2-17A5-4864-80A7-96B38DB4F959}" type="slidenum">
              <a:rPr lang="en-AU" smtClean="0">
                <a:solidFill>
                  <a:srgbClr val="53565A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83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7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8583-F6A7-4EBB-A92E-A4D8C7C02A92}" type="datetimeFigureOut">
              <a:rPr lang="en-AU" smtClean="0">
                <a:solidFill>
                  <a:srgbClr val="53565A">
                    <a:tint val="75000"/>
                  </a:srgbClr>
                </a:solidFill>
              </a:rPr>
              <a:pPr/>
              <a:t>29/03/2017</a:t>
            </a:fld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F7F2-17A5-4864-80A7-96B38DB4F959}" type="slidenum">
              <a:rPr lang="en-AU" smtClean="0">
                <a:solidFill>
                  <a:srgbClr val="53565A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53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6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5175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1028" name="Picture 4" descr="header_electronic"/>
          <p:cNvPicPr>
            <a:picLocks noChangeAspect="1" noChangeArrowheads="1"/>
          </p:cNvPicPr>
          <p:nvPr/>
        </p:nvPicPr>
        <p:blipFill>
          <a:blip r:embed="rId13" cstate="print"/>
          <a:srcRect b="64738"/>
          <a:stretch>
            <a:fillRect/>
          </a:stretch>
        </p:blipFill>
        <p:spPr bwMode="auto">
          <a:xfrm>
            <a:off x="0" y="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C18583-F6A7-4EBB-A92E-A4D8C7C02A92}" type="datetimeFigureOut">
              <a:rPr lang="en-AU" smtClean="0">
                <a:solidFill>
                  <a:srgbClr val="53565A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29/03/2017</a:t>
            </a:fld>
            <a:endParaRPr lang="en-AU">
              <a:solidFill>
                <a:srgbClr val="53565A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srgbClr val="53565A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D1F7F2-17A5-4864-80A7-96B38DB4F959}" type="slidenum">
              <a:rPr lang="en-AU" smtClean="0">
                <a:solidFill>
                  <a:srgbClr val="53565A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srgbClr val="53565A">
                  <a:tint val="75000"/>
                </a:srgb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8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3645024"/>
            <a:ext cx="8893311" cy="432048"/>
          </a:xfrm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AU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AU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AU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AU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AU" sz="20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AU" sz="20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AU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Primary Prevention</a:t>
            </a:r>
            <a:r>
              <a:rPr lang="en-AU" sz="4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AU" sz="40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AU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en-AU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AU" sz="3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RHDA SA workshop March 2017</a:t>
            </a:r>
            <a:br>
              <a:rPr lang="en-AU" sz="3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AU" sz="20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Menzies School </a:t>
            </a:r>
            <a:r>
              <a:rPr lang="en-AU" sz="2000" b="1" dirty="0">
                <a:solidFill>
                  <a:srgbClr val="FFC000"/>
                </a:solidFill>
                <a:latin typeface="Calibri" panose="020F0502020204030204" pitchFamily="34" charset="0"/>
              </a:rPr>
              <a:t>H</a:t>
            </a:r>
            <a:r>
              <a:rPr lang="en-AU" sz="20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ealth </a:t>
            </a:r>
            <a:r>
              <a:rPr lang="en-AU" sz="2000" b="1" dirty="0">
                <a:solidFill>
                  <a:srgbClr val="FFC000"/>
                </a:solidFill>
                <a:latin typeface="Calibri" panose="020F0502020204030204" pitchFamily="34" charset="0"/>
              </a:rPr>
              <a:t>R</a:t>
            </a:r>
            <a:r>
              <a:rPr lang="en-AU" sz="20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esearch</a:t>
            </a:r>
            <a:r>
              <a:rPr lang="en-AU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AU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A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A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A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Claire Boardman</a:t>
            </a:r>
            <a:br>
              <a:rPr lang="en-A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A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Deputy Director, RHDAustralia </a:t>
            </a:r>
            <a:r>
              <a:rPr lang="en-AU" sz="2000" b="1" dirty="0" smtClean="0">
                <a:latin typeface="Calibri" panose="020F0502020204030204" pitchFamily="34" charset="0"/>
              </a:rPr>
              <a:t/>
            </a:r>
            <a:br>
              <a:rPr lang="en-AU" sz="2000" b="1" dirty="0" smtClean="0">
                <a:latin typeface="Calibri" panose="020F0502020204030204" pitchFamily="34" charset="0"/>
              </a:rPr>
            </a:br>
            <a:r>
              <a:rPr lang="en-US" sz="1800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BN, Cert IC, MPH, CICP, Senior Lecturer Griffith University </a:t>
            </a:r>
            <a:r>
              <a:rPr lang="en-US" sz="1800" i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Qld</a:t>
            </a:r>
            <a:r>
              <a:rPr lang="en-US" sz="1600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.</a:t>
            </a:r>
            <a:r>
              <a:rPr lang="en-AU" sz="2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/>
            </a:r>
            <a:br>
              <a:rPr lang="en-AU" sz="2000" dirty="0" smtClean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AU" sz="2000" dirty="0" smtClean="0">
                <a:solidFill>
                  <a:srgbClr val="DEDBCC"/>
                </a:solidFill>
                <a:latin typeface="Calibri" panose="020F0502020204030204" pitchFamily="34" charset="0"/>
              </a:rPr>
              <a:t/>
            </a:r>
            <a:br>
              <a:rPr lang="en-AU" sz="2000" dirty="0" smtClean="0">
                <a:solidFill>
                  <a:srgbClr val="DEDBCC"/>
                </a:solidFill>
                <a:latin typeface="Calibri" panose="020F0502020204030204" pitchFamily="34" charset="0"/>
              </a:rPr>
            </a:b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14338" name="Picture 4" descr="header_electro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940958"/>
            <a:ext cx="144145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250825" y="6381750"/>
            <a:ext cx="4056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 sz="1400" i="1" dirty="0">
                <a:latin typeface="Calibri" panose="020F0502020204030204" pitchFamily="34" charset="0"/>
                <a:ea typeface="MS PGothic" pitchFamily="34" charset="-128"/>
              </a:rPr>
              <a:t>Streptococcus pyogenes </a:t>
            </a:r>
            <a:r>
              <a:rPr lang="en-AU" sz="1400" dirty="0">
                <a:latin typeface="Calibri" panose="020F0502020204030204" pitchFamily="34" charset="0"/>
                <a:ea typeface="MS PGothic" pitchFamily="34" charset="-128"/>
              </a:rPr>
              <a:t>bacteria, </a:t>
            </a:r>
            <a:r>
              <a:rPr lang="en-AU" sz="1400" dirty="0" err="1">
                <a:latin typeface="Calibri" panose="020F0502020204030204" pitchFamily="34" charset="0"/>
                <a:ea typeface="MS PGothic" pitchFamily="34" charset="-128"/>
              </a:rPr>
              <a:t>Pappenheim’s</a:t>
            </a:r>
            <a:r>
              <a:rPr lang="en-AU" sz="1400" dirty="0">
                <a:latin typeface="Calibri" panose="020F0502020204030204" pitchFamily="34" charset="0"/>
                <a:ea typeface="MS PGothic" pitchFamily="34" charset="-128"/>
              </a:rPr>
              <a:t> stain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692696"/>
            <a:ext cx="8446268" cy="5461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Pathogenesis of </a:t>
            </a:r>
            <a:r>
              <a:rPr lang="en-US" altLang="en-US" sz="4000" b="1" kern="1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ARF</a:t>
            </a:r>
            <a:endParaRPr lang="en-US" altLang="en-US" sz="4000" b="1" kern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171" name="Group 11"/>
          <p:cNvGrpSpPr>
            <a:grpSpLocks/>
          </p:cNvGrpSpPr>
          <p:nvPr/>
        </p:nvGrpSpPr>
        <p:grpSpPr bwMode="auto">
          <a:xfrm>
            <a:off x="249238" y="1495425"/>
            <a:ext cx="8710612" cy="1193800"/>
            <a:chOff x="157" y="942"/>
            <a:chExt cx="5487" cy="752"/>
          </a:xfrm>
        </p:grpSpPr>
        <p:sp>
          <p:nvSpPr>
            <p:cNvPr id="7178" name="Rectangle 3"/>
            <p:cNvSpPr>
              <a:spLocks noChangeArrowheads="1"/>
            </p:cNvSpPr>
            <p:nvPr/>
          </p:nvSpPr>
          <p:spPr bwMode="auto">
            <a:xfrm>
              <a:off x="157" y="942"/>
              <a:ext cx="253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Aft>
                  <a:spcPct val="10000"/>
                </a:spcAft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Organism factor(s)</a:t>
              </a:r>
            </a:p>
            <a:p>
              <a:pPr algn="ctr">
                <a:spcAft>
                  <a:spcPct val="10000"/>
                </a:spcAft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(“Rheumatogenicity”)</a:t>
              </a:r>
            </a:p>
          </p:txBody>
        </p:sp>
        <p:sp>
          <p:nvSpPr>
            <p:cNvPr id="7179" name="Rectangle 4"/>
            <p:cNvSpPr>
              <a:spLocks noChangeArrowheads="1"/>
            </p:cNvSpPr>
            <p:nvPr/>
          </p:nvSpPr>
          <p:spPr bwMode="auto">
            <a:xfrm>
              <a:off x="2862" y="942"/>
              <a:ext cx="278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Aft>
                  <a:spcPct val="10000"/>
                </a:spcAft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Host factor(s)</a:t>
              </a:r>
            </a:p>
            <a:p>
              <a:pPr algn="ctr">
                <a:spcAft>
                  <a:spcPct val="10000"/>
                </a:spcAft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(Genetic susceptibility)</a:t>
              </a:r>
              <a:endParaRPr lang="en-US" altLang="en-US" sz="2000" b="0">
                <a:latin typeface="Calibri" panose="020F0502020204030204" pitchFamily="34" charset="0"/>
              </a:endParaRPr>
            </a:p>
          </p:txBody>
        </p:sp>
      </p:grp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370138" y="3890963"/>
            <a:ext cx="44164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Aft>
                <a:spcPct val="10000"/>
              </a:spcAft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Abnormal immune response</a:t>
            </a:r>
            <a:endParaRPr lang="en-US" altLang="en-US" sz="2000" b="0">
              <a:latin typeface="Calibri" panose="020F0502020204030204" pitchFamily="34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371725" y="5541963"/>
            <a:ext cx="44164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Aft>
                <a:spcPct val="10000"/>
              </a:spcAft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Acute rheumatic fever</a:t>
            </a:r>
            <a:endParaRPr lang="en-US" altLang="en-US" sz="2000" b="0">
              <a:latin typeface="Calibri" panose="020F0502020204030204" pitchFamily="34" charset="0"/>
            </a:endParaRPr>
          </a:p>
        </p:txBody>
      </p:sp>
      <p:sp>
        <p:nvSpPr>
          <p:cNvPr id="7177" name="AutoShape 8"/>
          <p:cNvSpPr>
            <a:spLocks noChangeArrowheads="1"/>
          </p:cNvSpPr>
          <p:nvPr/>
        </p:nvSpPr>
        <p:spPr bwMode="auto">
          <a:xfrm rot="2137775">
            <a:off x="1902437" y="3012352"/>
            <a:ext cx="2316163" cy="2317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74 h 21600"/>
              <a:gd name="T14" fmla="*/ 18906 w 21600"/>
              <a:gd name="T15" fmla="*/ 16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2363" dir="4557825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7175" name="AutoShape 9"/>
          <p:cNvSpPr>
            <a:spLocks noChangeArrowheads="1"/>
          </p:cNvSpPr>
          <p:nvPr/>
        </p:nvSpPr>
        <p:spPr bwMode="auto">
          <a:xfrm rot="19462225" flipH="1">
            <a:off x="4782756" y="3006251"/>
            <a:ext cx="2316163" cy="231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5400000">
            <a:off x="3951393" y="4769395"/>
            <a:ext cx="1301750" cy="2317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2 w 21600"/>
              <a:gd name="T13" fmla="*/ 5474 h 21600"/>
              <a:gd name="T14" fmla="*/ 18913 w 21600"/>
              <a:gd name="T15" fmla="*/ 16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SImmu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16550" r="10553" b="4950"/>
          <a:stretch>
            <a:fillRect/>
          </a:stretch>
        </p:blipFill>
        <p:spPr bwMode="auto">
          <a:xfrm>
            <a:off x="1403350" y="1322388"/>
            <a:ext cx="6192838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8208912" cy="609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AU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Age and </a:t>
            </a:r>
            <a:r>
              <a:rPr lang="en-AU" altLang="en-US" sz="4000" b="1" kern="1200" dirty="0" err="1">
                <a:solidFill>
                  <a:srgbClr val="FF0000"/>
                </a:solidFill>
                <a:latin typeface="Calibri" panose="020F0502020204030204" pitchFamily="34" charset="0"/>
              </a:rPr>
              <a:t>Gp</a:t>
            </a:r>
            <a:r>
              <a:rPr lang="en-AU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 A streptococcal  sequelae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6021288"/>
            <a:ext cx="6948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</a:rPr>
              <a:t>At what point does exposure to the </a:t>
            </a:r>
            <a:r>
              <a:rPr lang="en-AU" sz="2000" dirty="0" err="1" smtClean="0">
                <a:latin typeface="Calibri" panose="020F0502020204030204" pitchFamily="34" charset="0"/>
              </a:rPr>
              <a:t>rheumatogenic</a:t>
            </a:r>
            <a:r>
              <a:rPr lang="en-AU" sz="2000" dirty="0" smtClean="0">
                <a:latin typeface="Calibri" panose="020F0502020204030204" pitchFamily="34" charset="0"/>
              </a:rPr>
              <a:t> strain occur? </a:t>
            </a:r>
            <a:endParaRPr lang="en-A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3071675" cy="584775"/>
          </a:xfrm>
          <a:noFill/>
        </p:spPr>
        <p:txBody>
          <a:bodyPr wrap="none" anchor="t">
            <a:spAutoFit/>
          </a:bodyPr>
          <a:lstStyle/>
          <a:p>
            <a:pPr algn="l" eaLnBrk="1" hangingPunct="1"/>
            <a:r>
              <a:rPr lang="en-AU" sz="32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GENETICS STUDY</a:t>
            </a:r>
            <a:endParaRPr lang="en-US" sz="3200" b="1" dirty="0" smtClean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pic>
        <p:nvPicPr>
          <p:cNvPr id="27651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25538"/>
            <a:ext cx="3217862" cy="2052637"/>
          </a:xfrm>
          <a:noFill/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613"/>
            <a:ext cx="470693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8500"/>
            <a:ext cx="457835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7325" y="4724400"/>
            <a:ext cx="38766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5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52463"/>
          </a:xfrm>
        </p:spPr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Primordial prevention</a:t>
            </a:r>
            <a:br>
              <a:rPr lang="en-AU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A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 each level</a:t>
            </a:r>
            <a:endParaRPr lang="en-AU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112"/>
            <a:ext cx="8229600" cy="4852988"/>
          </a:xfrm>
        </p:spPr>
        <p:txBody>
          <a:bodyPr/>
          <a:lstStyle/>
          <a:p>
            <a:r>
              <a:rPr lang="en-AU" sz="3600" dirty="0" smtClean="0">
                <a:latin typeface="Calibri" panose="020F0502020204030204" pitchFamily="34" charset="0"/>
              </a:rPr>
              <a:t>Populations</a:t>
            </a:r>
          </a:p>
          <a:p>
            <a:r>
              <a:rPr lang="en-AU" sz="3600" dirty="0" smtClean="0">
                <a:latin typeface="Calibri" panose="020F0502020204030204" pitchFamily="34" charset="0"/>
              </a:rPr>
              <a:t>Communities</a:t>
            </a:r>
          </a:p>
          <a:p>
            <a:r>
              <a:rPr lang="en-AU" sz="3600" dirty="0" smtClean="0">
                <a:latin typeface="Calibri" panose="020F0502020204030204" pitchFamily="34" charset="0"/>
              </a:rPr>
              <a:t>Families</a:t>
            </a:r>
          </a:p>
          <a:p>
            <a:r>
              <a:rPr lang="en-AU" sz="3600" dirty="0" smtClean="0">
                <a:latin typeface="Calibri" panose="020F0502020204030204" pitchFamily="34" charset="0"/>
              </a:rPr>
              <a:t>Households</a:t>
            </a:r>
          </a:p>
          <a:p>
            <a:endParaRPr lang="en-AU" sz="36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5624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4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AU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Primordial prevention of ARF/RHD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7315200" cy="4800600"/>
          </a:xfrm>
        </p:spPr>
        <p:txBody>
          <a:bodyPr/>
          <a:lstStyle/>
          <a:p>
            <a:pPr eaLnBrk="1" hangingPunct="1">
              <a:spcBef>
                <a:spcPct val="2500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Housing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Education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Employment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Communications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Transport &amp; access to services</a:t>
            </a:r>
            <a:endParaRPr lang="en-AU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888679" cy="30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24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0"/>
            <a:ext cx="88550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0645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AU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GAS Transmission and Crowding</a:t>
            </a:r>
            <a:r>
              <a:rPr lang="en-AU" sz="3600" dirty="0">
                <a:solidFill>
                  <a:schemeClr val="accent2"/>
                </a:solidFill>
                <a:latin typeface="Calibri" panose="020F0502020204030204" pitchFamily="34" charset="0"/>
              </a:rPr>
              <a:t/>
            </a:r>
            <a:br>
              <a:rPr lang="en-AU" sz="3600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en-AU" sz="3100" dirty="0" smtClean="0">
                <a:latin typeface="Calibri" panose="020F0502020204030204" pitchFamily="34" charset="0"/>
              </a:rPr>
              <a:t>Warren </a:t>
            </a:r>
            <a:r>
              <a:rPr lang="en-AU" sz="3100" dirty="0">
                <a:latin typeface="Calibri" panose="020F0502020204030204" pitchFamily="34" charset="0"/>
              </a:rPr>
              <a:t>Air Force Base, Wyoming USA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16150"/>
            <a:ext cx="8640960" cy="38798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AU" altLang="en-US" sz="2800" dirty="0" smtClean="0">
                <a:latin typeface="Calibri" panose="020F0502020204030204" pitchFamily="34" charset="0"/>
              </a:rPr>
              <a:t>Bed distance from ‘colonised’ barracks mate correlated with GAS acquisition</a:t>
            </a:r>
          </a:p>
          <a:p>
            <a:pPr>
              <a:buFont typeface="Wingdings" pitchFamily="2" charset="2"/>
              <a:buNone/>
            </a:pPr>
            <a:endParaRPr lang="en-AU" altLang="en-US" sz="28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Ë"/>
            </a:pPr>
            <a:r>
              <a:rPr lang="en-AU" altLang="en-US" sz="2800" dirty="0" smtClean="0">
                <a:latin typeface="Calibri" panose="020F0502020204030204" pitchFamily="34" charset="0"/>
              </a:rPr>
              <a:t> 0-5 feet  </a:t>
            </a:r>
            <a:r>
              <a:rPr lang="en-AU" altLang="en-US" sz="2800" b="1" dirty="0" smtClean="0">
                <a:latin typeface="Calibri" panose="020F0502020204030204" pitchFamily="34" charset="0"/>
              </a:rPr>
              <a:t>&gt;</a:t>
            </a:r>
            <a:r>
              <a:rPr lang="en-AU" altLang="en-US" sz="2800" dirty="0" smtClean="0">
                <a:latin typeface="Calibri" panose="020F0502020204030204" pitchFamily="34" charset="0"/>
              </a:rPr>
              <a:t> 60 GAS acquisitions/100,000 man weeks</a:t>
            </a:r>
          </a:p>
          <a:p>
            <a:pPr>
              <a:buFont typeface="Wingdings" pitchFamily="2" charset="2"/>
              <a:buChar char="Ë"/>
            </a:pPr>
            <a:r>
              <a:rPr lang="en-AU" altLang="en-US" sz="2800" dirty="0" smtClean="0">
                <a:latin typeface="Calibri" panose="020F0502020204030204" pitchFamily="34" charset="0"/>
              </a:rPr>
              <a:t>&gt; 30 feet </a:t>
            </a:r>
            <a:r>
              <a:rPr lang="en-AU" altLang="en-US" sz="2800" b="1" dirty="0" smtClean="0">
                <a:latin typeface="Calibri" panose="020F0502020204030204" pitchFamily="34" charset="0"/>
              </a:rPr>
              <a:t>&lt; </a:t>
            </a:r>
            <a:r>
              <a:rPr lang="en-AU" altLang="en-US" sz="2800" dirty="0" smtClean="0">
                <a:latin typeface="Calibri" panose="020F0502020204030204" pitchFamily="34" charset="0"/>
              </a:rPr>
              <a:t>20 GAS acquisitions/100,000 man weeks</a:t>
            </a:r>
          </a:p>
          <a:p>
            <a:pPr lvl="4">
              <a:buFont typeface="Wingdings" pitchFamily="2" charset="2"/>
              <a:buNone/>
            </a:pPr>
            <a:endParaRPr lang="en-AU" altLang="en-US" b="1" dirty="0" smtClean="0">
              <a:solidFill>
                <a:srgbClr val="009999"/>
              </a:solidFill>
              <a:latin typeface="Calibri" panose="020F0502020204030204" pitchFamily="34" charset="0"/>
              <a:cs typeface="Arial" charset="0"/>
            </a:endParaRPr>
          </a:p>
          <a:p>
            <a:pPr lvl="4" algn="r">
              <a:buFont typeface="Wingdings" pitchFamily="2" charset="2"/>
              <a:buNone/>
            </a:pPr>
            <a:r>
              <a:rPr lang="en-AU" altLang="en-US" b="1" dirty="0" smtClean="0">
                <a:solidFill>
                  <a:srgbClr val="009999"/>
                </a:solidFill>
                <a:latin typeface="Calibri" panose="020F0502020204030204" pitchFamily="34" charset="0"/>
                <a:cs typeface="Arial" charset="0"/>
              </a:rPr>
              <a:t>Wannamaker LW. 1954</a:t>
            </a:r>
            <a:endParaRPr lang="en-AU" altLang="en-US" dirty="0" smtClean="0">
              <a:solidFill>
                <a:srgbClr val="009999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7320" r="33704" b="7343"/>
          <a:stretch>
            <a:fillRect/>
          </a:stretch>
        </p:blipFill>
        <p:spPr bwMode="auto">
          <a:xfrm>
            <a:off x="976313" y="76200"/>
            <a:ext cx="67198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AU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Big Picture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1557338"/>
            <a:ext cx="7250113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>
                <a:latin typeface="Calibri" panose="020F0502020204030204" pitchFamily="34" charset="0"/>
              </a:rPr>
              <a:t>“ Now, I keep saying that I don’t care what colour you are or where you come from, but if you’re living in a small house with large numbers of people, then you’re going to get sick.”</a:t>
            </a:r>
            <a:endParaRPr lang="en-AU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85813" y="5253038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2800" i="1">
                <a:solidFill>
                  <a:srgbClr val="C00000"/>
                </a:solidFill>
                <a:latin typeface="Calibri" panose="020F0502020204030204" pitchFamily="34" charset="0"/>
              </a:rPr>
              <a:t>Puggy Hunter, NACCHO Chairman, 2001</a:t>
            </a:r>
          </a:p>
        </p:txBody>
      </p:sp>
    </p:spTree>
    <p:extLst>
      <p:ext uri="{BB962C8B-B14F-4D97-AF65-F5344CB8AC3E}">
        <p14:creationId xmlns:p14="http://schemas.microsoft.com/office/powerpoint/2010/main" val="41033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AU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Pyoderma and crowding</a:t>
            </a:r>
          </a:p>
        </p:txBody>
      </p:sp>
      <p:graphicFrame>
        <p:nvGraphicFramePr>
          <p:cNvPr id="194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133534"/>
              </p:ext>
            </p:extLst>
          </p:nvPr>
        </p:nvGraphicFramePr>
        <p:xfrm>
          <a:off x="251520" y="1884363"/>
          <a:ext cx="5472113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4" imgW="5143500" imgH="4562284" progId="Excel.Chart.8">
                  <p:embed/>
                </p:oleObj>
              </mc:Choice>
              <mc:Fallback>
                <p:oleObj name="Chart" r:id="rId4" imgW="5143500" imgH="456228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84363"/>
                        <a:ext cx="5472113" cy="4464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Line 12"/>
          <p:cNvSpPr>
            <a:spLocks noChangeShapeType="1"/>
          </p:cNvSpPr>
          <p:nvPr/>
        </p:nvSpPr>
        <p:spPr bwMode="auto">
          <a:xfrm flipV="1">
            <a:off x="1691680" y="2793206"/>
            <a:ext cx="2744787" cy="2281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19462" name="Group 5"/>
          <p:cNvGrpSpPr>
            <a:grpSpLocks/>
          </p:cNvGrpSpPr>
          <p:nvPr/>
        </p:nvGrpSpPr>
        <p:grpSpPr bwMode="auto">
          <a:xfrm>
            <a:off x="5972175" y="1884363"/>
            <a:ext cx="2847975" cy="2049462"/>
            <a:chOff x="432" y="960"/>
            <a:chExt cx="4560" cy="2981"/>
          </a:xfrm>
        </p:grpSpPr>
        <p:pic>
          <p:nvPicPr>
            <p:cNvPr id="19463" name="Picture 2" descr="RC005_l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4560" cy="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4" descr="strepboy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117"/>
              <a:ext cx="1746" cy="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60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1997636"/>
            <a:ext cx="3528392" cy="2880320"/>
          </a:xfrm>
        </p:spPr>
        <p:txBody>
          <a:bodyPr/>
          <a:lstStyle/>
          <a:p>
            <a:endParaRPr lang="en-AU" sz="2800" b="1" dirty="0">
              <a:latin typeface="Calibri" panose="020F0502020204030204" pitchFamily="34" charset="0"/>
            </a:endParaRPr>
          </a:p>
        </p:txBody>
      </p:sp>
      <p:sp>
        <p:nvSpPr>
          <p:cNvPr id="4" name="AutoShape 10" descr="Image result for charles dick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12" descr="Image result for charles dicke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1376363"/>
            <a:ext cx="9505950" cy="5481637"/>
          </a:xfrm>
          <a:noFill/>
        </p:spPr>
      </p:pic>
      <p:sp>
        <p:nvSpPr>
          <p:cNvPr id="3" name="Rectangle 2"/>
          <p:cNvSpPr/>
          <p:nvPr/>
        </p:nvSpPr>
        <p:spPr>
          <a:xfrm>
            <a:off x="2555776" y="782648"/>
            <a:ext cx="4618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LEVELS of PREVENTION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8992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AU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Primary prevention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1557338"/>
            <a:ext cx="784664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Stopping GAS infection occurring in first place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OR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If infection happens stopping GAS infection leading to ARF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HOW?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 smtClean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83" y="3501008"/>
            <a:ext cx="2061957" cy="303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3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AU" alt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Stopping GAS infection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1520" y="1403053"/>
            <a:ext cx="8496944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In the throat (pharyngitis) or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 smtClean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 smtClean="0"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r>
              <a:rPr lang="en-AU" altLang="en-US" sz="3200" dirty="0" smtClean="0">
                <a:latin typeface="Calibri" panose="020F0502020204030204" pitchFamily="34" charset="0"/>
              </a:rPr>
              <a:t>On the skin (pyoderma)</a:t>
            </a: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 smtClean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30000"/>
              </a:spcBef>
              <a:buFontTx/>
              <a:buNone/>
            </a:pPr>
            <a:endParaRPr lang="en-AU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1622"/>
            <a:ext cx="3886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62897"/>
            <a:ext cx="3705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268" y="620688"/>
            <a:ext cx="7129463" cy="609600"/>
          </a:xfrm>
          <a:noFill/>
        </p:spPr>
        <p:txBody>
          <a:bodyPr/>
          <a:lstStyle/>
          <a:p>
            <a:pPr algn="ctr" eaLnBrk="1" hangingPunct="1"/>
            <a:r>
              <a:rPr lang="en-AU" alt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Primary Prevention of ARF/RHD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576" y="1700808"/>
            <a:ext cx="7315200" cy="4800600"/>
          </a:xfrm>
        </p:spPr>
        <p:txBody>
          <a:bodyPr/>
          <a:lstStyle/>
          <a:p>
            <a:pPr eaLnBrk="1" hangingPunct="1">
              <a:spcBef>
                <a:spcPct val="2500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Prophylactic antibiotics for GAS</a:t>
            </a:r>
          </a:p>
          <a:p>
            <a:pPr eaLnBrk="1" hangingPunct="1">
              <a:spcBef>
                <a:spcPct val="25000"/>
              </a:spcBef>
            </a:pPr>
            <a:endParaRPr lang="en-AU" altLang="en-US" sz="28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2500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Treating GAS pharyngitis</a:t>
            </a:r>
          </a:p>
          <a:p>
            <a:pPr eaLnBrk="1" hangingPunct="1">
              <a:spcBef>
                <a:spcPct val="25000"/>
              </a:spcBef>
            </a:pPr>
            <a:endParaRPr lang="en-AU" altLang="en-US" sz="28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2500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Treating GAS pyoderma?</a:t>
            </a:r>
          </a:p>
          <a:p>
            <a:pPr eaLnBrk="1" hangingPunct="1">
              <a:spcBef>
                <a:spcPct val="25000"/>
              </a:spcBef>
            </a:pPr>
            <a:endParaRPr lang="en-AU" altLang="en-US" sz="28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25000"/>
              </a:spcBef>
            </a:pPr>
            <a:r>
              <a:rPr lang="en-AU" altLang="en-US" sz="2800" dirty="0" smtClean="0">
                <a:latin typeface="Calibri" panose="020F0502020204030204" pitchFamily="34" charset="0"/>
              </a:rPr>
              <a:t> A GAS vaccine</a:t>
            </a:r>
          </a:p>
        </p:txBody>
      </p:sp>
    </p:spTree>
    <p:extLst>
      <p:ext uri="{BB962C8B-B14F-4D97-AF65-F5344CB8AC3E}">
        <p14:creationId xmlns:p14="http://schemas.microsoft.com/office/powerpoint/2010/main" val="119520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507288" cy="652463"/>
          </a:xfrm>
          <a:noFill/>
        </p:spPr>
        <p:txBody>
          <a:bodyPr/>
          <a:lstStyle/>
          <a:p>
            <a:pPr algn="ctr" eaLnBrk="1" hangingPunct="1"/>
            <a:r>
              <a:rPr lang="en-AU" alt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Primary prevention of pyoderma – what works?</a:t>
            </a:r>
          </a:p>
        </p:txBody>
      </p:sp>
      <p:sp>
        <p:nvSpPr>
          <p:cNvPr id="2662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4800600"/>
          </a:xfrm>
        </p:spPr>
        <p:txBody>
          <a:bodyPr/>
          <a:lstStyle/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Hand washing – can it become routine and sustainable?   </a:t>
            </a:r>
          </a:p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Swimming pools – positive reports but confounders</a:t>
            </a:r>
          </a:p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Treatment of scabies – directed and mass treatment – </a:t>
            </a:r>
            <a:r>
              <a:rPr lang="en-AU" altLang="en-US" dirty="0" err="1" smtClean="0">
                <a:latin typeface="Calibri" panose="020F0502020204030204" pitchFamily="34" charset="0"/>
              </a:rPr>
              <a:t>Galiwin’ku</a:t>
            </a:r>
            <a:r>
              <a:rPr lang="en-AU" altLang="en-US" dirty="0" smtClean="0">
                <a:latin typeface="Calibri" panose="020F0502020204030204" pitchFamily="34" charset="0"/>
              </a:rPr>
              <a:t> trial  </a:t>
            </a:r>
          </a:p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Community campaigns and healthy skin days – Wadeye and East Arnhem data</a:t>
            </a:r>
          </a:p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BPG in APSGN outbreaks – stop GAS transmission?  </a:t>
            </a:r>
          </a:p>
          <a:p>
            <a:pPr eaLnBrk="1" hangingPunct="1">
              <a:spcBef>
                <a:spcPct val="25000"/>
              </a:spcBef>
            </a:pPr>
            <a:r>
              <a:rPr lang="en-AU" altLang="en-US" dirty="0" smtClean="0">
                <a:latin typeface="Calibri" panose="020F0502020204030204" pitchFamily="34" charset="0"/>
              </a:rPr>
              <a:t>Vaccines – for GAS and scabies; imminent?? </a:t>
            </a:r>
          </a:p>
          <a:p>
            <a:pPr eaLnBrk="1" hangingPunct="1"/>
            <a:endParaRPr lang="en-AU" altLang="en-US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82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013325" y="2924175"/>
            <a:ext cx="4022725" cy="5238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</a:rPr>
              <a:t>www.nt.gov.au/health/cdc</a:t>
            </a:r>
            <a:r>
              <a:rPr lang="en-US" altLang="en-US" sz="2800">
                <a:solidFill>
                  <a:schemeClr val="hlink"/>
                </a:solidFill>
              </a:rPr>
              <a:t> </a:t>
            </a:r>
            <a:endParaRPr lang="en-AU" altLang="en-US" sz="2800">
              <a:solidFill>
                <a:schemeClr val="hlink"/>
              </a:solidFill>
            </a:endParaRP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9375"/>
            <a:ext cx="4676775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060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107950" y="619125"/>
            <a:ext cx="8928100" cy="6194425"/>
            <a:chOff x="68" y="164"/>
            <a:chExt cx="5624" cy="3902"/>
          </a:xfrm>
        </p:grpSpPr>
        <p:pic>
          <p:nvPicPr>
            <p:cNvPr id="30724" name="Picture 3" descr="PA005_l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64"/>
              <a:ext cx="2358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4" descr="PA006_lo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08"/>
              <a:ext cx="2744" cy="2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" t="5975" r="2538" b="63344"/>
            <a:stretch>
              <a:fillRect/>
            </a:stretch>
          </p:blipFill>
          <p:spPr bwMode="auto">
            <a:xfrm rot="5400000">
              <a:off x="2198" y="524"/>
              <a:ext cx="1542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6" descr="ScabiesElcho2001June12_l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024"/>
              <a:ext cx="2722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7" descr="0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00"/>
              <a:ext cx="2177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Rectangle 8"/>
          <p:cNvSpPr>
            <a:spLocks noGrp="1" noChangeArrowheads="1"/>
          </p:cNvSpPr>
          <p:nvPr>
            <p:ph type="title"/>
          </p:nvPr>
        </p:nvSpPr>
        <p:spPr>
          <a:xfrm>
            <a:off x="1409700" y="3082926"/>
            <a:ext cx="6324600" cy="609600"/>
          </a:xfrm>
        </p:spPr>
        <p:txBody>
          <a:bodyPr/>
          <a:lstStyle/>
          <a:p>
            <a:pPr algn="ctr" eaLnBrk="1" hangingPunct="1"/>
            <a:r>
              <a:rPr lang="en-AU" altLang="en-US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Scabies</a:t>
            </a:r>
          </a:p>
        </p:txBody>
      </p:sp>
    </p:spTree>
    <p:extLst>
      <p:ext uri="{BB962C8B-B14F-4D97-AF65-F5344CB8AC3E}">
        <p14:creationId xmlns:p14="http://schemas.microsoft.com/office/powerpoint/2010/main" val="38120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9605" y="590550"/>
            <a:ext cx="7704137" cy="609600"/>
          </a:xfrm>
        </p:spPr>
        <p:txBody>
          <a:bodyPr/>
          <a:lstStyle/>
          <a:p>
            <a:pPr algn="ctr" eaLnBrk="1" hangingPunct="1"/>
            <a:r>
              <a:rPr lang="en-AU" altLang="en-US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Why is scabies so hard to eradicate?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-25400" y="1200150"/>
            <a:ext cx="8640762" cy="5646738"/>
            <a:chOff x="113" y="481"/>
            <a:chExt cx="5443" cy="3557"/>
          </a:xfrm>
        </p:grpSpPr>
        <p:pic>
          <p:nvPicPr>
            <p:cNvPr id="31748" name="Picture 4" descr="PA016_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482"/>
              <a:ext cx="2495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9" name="Picture 5" descr="0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96" y="772"/>
              <a:ext cx="1679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6" descr="PH001_lo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" r="9787" b="7942"/>
            <a:stretch>
              <a:fillRect/>
            </a:stretch>
          </p:blipFill>
          <p:spPr bwMode="auto">
            <a:xfrm>
              <a:off x="113" y="2432"/>
              <a:ext cx="1769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7" descr="PI006a_lo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6" r="-4100" b="14380"/>
            <a:stretch>
              <a:fillRect/>
            </a:stretch>
          </p:blipFill>
          <p:spPr bwMode="auto">
            <a:xfrm>
              <a:off x="4179" y="2432"/>
              <a:ext cx="1105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8" descr="PA013_lo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" t="2361" r="1961" b="24675"/>
            <a:stretch>
              <a:fillRect/>
            </a:stretch>
          </p:blipFill>
          <p:spPr bwMode="auto">
            <a:xfrm>
              <a:off x="1973" y="2430"/>
              <a:ext cx="2041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>
              <a:off x="172" y="1355"/>
              <a:ext cx="247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31754" name="Text Box 10"/>
            <p:cNvSpPr txBox="1">
              <a:spLocks noChangeArrowheads="1"/>
            </p:cNvSpPr>
            <p:nvPr/>
          </p:nvSpPr>
          <p:spPr bwMode="auto">
            <a:xfrm>
              <a:off x="2452" y="2483"/>
              <a:ext cx="247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31755" name="Text Box 11"/>
            <p:cNvSpPr txBox="1">
              <a:spLocks noChangeArrowheads="1"/>
            </p:cNvSpPr>
            <p:nvPr/>
          </p:nvSpPr>
          <p:spPr bwMode="auto">
            <a:xfrm>
              <a:off x="3449" y="1344"/>
              <a:ext cx="247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31756" name="Text Box 12"/>
            <p:cNvSpPr txBox="1">
              <a:spLocks noChangeArrowheads="1"/>
            </p:cNvSpPr>
            <p:nvPr/>
          </p:nvSpPr>
          <p:spPr bwMode="auto">
            <a:xfrm>
              <a:off x="1974" y="3726"/>
              <a:ext cx="2131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4: population mobility</a:t>
              </a:r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5309" y="2664"/>
              <a:ext cx="247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158" y="3572"/>
              <a:ext cx="247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>
                  <a:solidFill>
                    <a:schemeClr val="tx2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836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1124744"/>
            <a:ext cx="8784976" cy="5545138"/>
          </a:xfrm>
        </p:spPr>
        <p:txBody>
          <a:bodyPr/>
          <a:lstStyle/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Who are the “3-6%” susceptible?</a:t>
            </a:r>
          </a:p>
          <a:p>
            <a:pPr lvl="1">
              <a:defRPr/>
            </a:pPr>
            <a:r>
              <a:rPr lang="en-AU" altLang="en-US" sz="2400" dirty="0">
                <a:latin typeface="Calibri" panose="020F0502020204030204" pitchFamily="34" charset="0"/>
              </a:rPr>
              <a:t>w</a:t>
            </a:r>
            <a:r>
              <a:rPr lang="en-AU" altLang="en-US" sz="2400" dirty="0" smtClean="0">
                <a:latin typeface="Calibri" panose="020F0502020204030204" pitchFamily="34" charset="0"/>
              </a:rPr>
              <a:t>hat is the genetic basis of this?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What is the </a:t>
            </a:r>
            <a:r>
              <a:rPr lang="en-AU" altLang="en-US" sz="2400" dirty="0" err="1" smtClean="0">
                <a:latin typeface="Calibri" panose="020F0502020204030204" pitchFamily="34" charset="0"/>
              </a:rPr>
              <a:t>immunopathogenetic</a:t>
            </a:r>
            <a:r>
              <a:rPr lang="en-AU" altLang="en-US" sz="2400" dirty="0" smtClean="0">
                <a:latin typeface="Calibri" panose="020F0502020204030204" pitchFamily="34" charset="0"/>
              </a:rPr>
              <a:t> process?</a:t>
            </a:r>
          </a:p>
          <a:p>
            <a:pPr lvl="1"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we need a diagnostic blood test for ARF 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Which </a:t>
            </a:r>
            <a:r>
              <a:rPr lang="en-AU" altLang="en-US" sz="2400" dirty="0" err="1" smtClean="0">
                <a:latin typeface="Calibri" panose="020F0502020204030204" pitchFamily="34" charset="0"/>
              </a:rPr>
              <a:t>Gp</a:t>
            </a:r>
            <a:r>
              <a:rPr lang="en-AU" altLang="en-US" sz="2400" dirty="0" smtClean="0">
                <a:latin typeface="Calibri" panose="020F0502020204030204" pitchFamily="34" charset="0"/>
              </a:rPr>
              <a:t> A strep </a:t>
            </a:r>
            <a:r>
              <a:rPr lang="en-AU" altLang="en-US" sz="2400" i="1" dirty="0" err="1" smtClean="0">
                <a:latin typeface="Calibri" panose="020F0502020204030204" pitchFamily="34" charset="0"/>
              </a:rPr>
              <a:t>emm</a:t>
            </a:r>
            <a:r>
              <a:rPr lang="en-AU" altLang="en-US" sz="2400" i="1" dirty="0" smtClean="0">
                <a:latin typeface="Calibri" panose="020F0502020204030204" pitchFamily="34" charset="0"/>
              </a:rPr>
              <a:t> </a:t>
            </a:r>
            <a:r>
              <a:rPr lang="en-AU" altLang="en-US" sz="2400" dirty="0" smtClean="0">
                <a:latin typeface="Calibri" panose="020F0502020204030204" pitchFamily="34" charset="0"/>
              </a:rPr>
              <a:t>types – how restricted?</a:t>
            </a:r>
          </a:p>
          <a:p>
            <a:pPr lvl="1">
              <a:defRPr/>
            </a:pPr>
            <a:r>
              <a:rPr lang="en-AU" altLang="en-US" sz="2400" dirty="0">
                <a:latin typeface="Calibri" panose="020F0502020204030204" pitchFamily="34" charset="0"/>
              </a:rPr>
              <a:t>w</a:t>
            </a:r>
            <a:r>
              <a:rPr lang="en-AU" altLang="en-US" sz="2400" dirty="0" smtClean="0">
                <a:latin typeface="Calibri" panose="020F0502020204030204" pitchFamily="34" charset="0"/>
              </a:rPr>
              <a:t>hat about GCS and GGS (horizontal gene transfer)?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What have skin GAS got to do with it?</a:t>
            </a:r>
          </a:p>
          <a:p>
            <a:pPr>
              <a:defRPr/>
            </a:pPr>
            <a:r>
              <a:rPr lang="en-AU" altLang="en-US" sz="2400" dirty="0">
                <a:latin typeface="Calibri" panose="020F0502020204030204" pitchFamily="34" charset="0"/>
              </a:rPr>
              <a:t>How to make primordial prevention a reality?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How to best choose when to </a:t>
            </a:r>
            <a:r>
              <a:rPr lang="en-AU" altLang="en-US" sz="2400" dirty="0" err="1" smtClean="0">
                <a:latin typeface="Calibri" panose="020F0502020204030204" pitchFamily="34" charset="0"/>
              </a:rPr>
              <a:t>Tx</a:t>
            </a:r>
            <a:r>
              <a:rPr lang="en-AU" altLang="en-US" sz="2400" dirty="0" smtClean="0">
                <a:latin typeface="Calibri" panose="020F0502020204030204" pitchFamily="34" charset="0"/>
              </a:rPr>
              <a:t> “throats”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What is the optimum preparation &amp; dosing of BPG?</a:t>
            </a:r>
          </a:p>
          <a:p>
            <a:pPr>
              <a:defRPr/>
            </a:pPr>
            <a:r>
              <a:rPr lang="en-AU" altLang="en-US" sz="2400" dirty="0" smtClean="0">
                <a:latin typeface="Calibri" panose="020F0502020204030204" pitchFamily="34" charset="0"/>
              </a:rPr>
              <a:t>How do we optimise secondary prophylaxis?</a:t>
            </a:r>
          </a:p>
          <a:p>
            <a:pPr lvl="1">
              <a:defRPr/>
            </a:pPr>
            <a:r>
              <a:rPr lang="en-AU" altLang="en-US" sz="2400" dirty="0">
                <a:latin typeface="Calibri" panose="020F0502020204030204" pitchFamily="34" charset="0"/>
              </a:rPr>
              <a:t>d</a:t>
            </a:r>
            <a:r>
              <a:rPr lang="en-AU" altLang="en-US" sz="2400" dirty="0" smtClean="0">
                <a:latin typeface="Calibri" panose="020F0502020204030204" pitchFamily="34" charset="0"/>
              </a:rPr>
              <a:t>osing, intervals, adherence, pain, site, </a:t>
            </a:r>
            <a:r>
              <a:rPr lang="en-AU" altLang="en-US" sz="2400" dirty="0" err="1" smtClean="0">
                <a:latin typeface="Calibri" panose="020F0502020204030204" pitchFamily="34" charset="0"/>
              </a:rPr>
              <a:t>i</a:t>
            </a:r>
            <a:r>
              <a:rPr lang="en-AU" altLang="en-US" sz="2400" dirty="0" smtClean="0">
                <a:latin typeface="Calibri" panose="020F0502020204030204" pitchFamily="34" charset="0"/>
              </a:rPr>
              <a:t>-fat?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 idx="4294967295"/>
          </p:nvPr>
        </p:nvSpPr>
        <p:spPr>
          <a:xfrm>
            <a:off x="1177131" y="476672"/>
            <a:ext cx="6789737" cy="652463"/>
          </a:xfrm>
        </p:spPr>
        <p:txBody>
          <a:bodyPr/>
          <a:lstStyle/>
          <a:p>
            <a:pPr algn="ctr"/>
            <a:r>
              <a:rPr lang="en-AU" alt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What we know we don’t know</a:t>
            </a:r>
          </a:p>
        </p:txBody>
      </p:sp>
    </p:spTree>
    <p:extLst>
      <p:ext uri="{BB962C8B-B14F-4D97-AF65-F5344CB8AC3E}">
        <p14:creationId xmlns:p14="http://schemas.microsoft.com/office/powerpoint/2010/main" val="1021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1312862"/>
            <a:ext cx="8784976" cy="5545138"/>
          </a:xfrm>
        </p:spPr>
        <p:txBody>
          <a:bodyPr/>
          <a:lstStyle/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ARF/RHD are immune mediated manifestations of GAS</a:t>
            </a:r>
          </a:p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The site of preceding GAS infection is throat (proven) and/or skin (less certain)</a:t>
            </a:r>
          </a:p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Ultimate goal is primordial prevention</a:t>
            </a:r>
          </a:p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Currently primary prevention consists of treating symptomatic pharyngitis with antibiotics (especially in high-risk populations)</a:t>
            </a:r>
          </a:p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Address skin infections</a:t>
            </a:r>
          </a:p>
          <a:p>
            <a:pPr>
              <a:defRPr/>
            </a:pPr>
            <a:r>
              <a:rPr lang="en-AU" altLang="en-US" sz="2800" dirty="0" smtClean="0">
                <a:latin typeface="Calibri" panose="020F0502020204030204" pitchFamily="34" charset="0"/>
              </a:rPr>
              <a:t>BEWARE the BOILED FROG/NORMALISATION ANALOGY</a:t>
            </a:r>
          </a:p>
          <a:p>
            <a:pPr>
              <a:defRPr/>
            </a:pPr>
            <a:endParaRPr lang="en-AU" altLang="en-US" sz="28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AU" altLang="en-US" sz="2800" dirty="0" smtClean="0">
              <a:latin typeface="Calibri" panose="020F0502020204030204" pitchFamily="34" charset="0"/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 idx="4294967295"/>
          </p:nvPr>
        </p:nvSpPr>
        <p:spPr>
          <a:xfrm>
            <a:off x="1177131" y="548680"/>
            <a:ext cx="6789737" cy="652463"/>
          </a:xfrm>
        </p:spPr>
        <p:txBody>
          <a:bodyPr/>
          <a:lstStyle/>
          <a:p>
            <a:pPr algn="ctr"/>
            <a:r>
              <a:rPr lang="en-AU" alt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9570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836713"/>
            <a:ext cx="8892480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AU" sz="3200" b="1" kern="0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890" y="1540434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Calibri" panose="020F0502020204030204" pitchFamily="34" charset="0"/>
                <a:cs typeface="+mn-cs"/>
              </a:rPr>
              <a:t>Prevention of a disease should go beyond primary prevention to include activities that prevent the introduction of risk factors into a population (</a:t>
            </a:r>
            <a:r>
              <a:rPr lang="en-AU" sz="3200" dirty="0" err="1" smtClean="0">
                <a:latin typeface="Calibri" panose="020F0502020204030204" pitchFamily="34" charset="0"/>
                <a:cs typeface="+mn-cs"/>
              </a:rPr>
              <a:t>Strasser</a:t>
            </a:r>
            <a:r>
              <a:rPr lang="en-AU" sz="3200" dirty="0" smtClean="0">
                <a:latin typeface="Calibri" panose="020F0502020204030204" pitchFamily="34" charset="0"/>
                <a:cs typeface="+mn-cs"/>
              </a:rPr>
              <a:t> WHO 1978)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Calibri" panose="020F0502020204030204" pitchFamily="34" charset="0"/>
                <a:cs typeface="+mn-cs"/>
              </a:rPr>
              <a:t>Broad initiatives that prevent or limit the impact of GAS infection in a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Calibri" panose="020F0502020204030204" pitchFamily="34" charset="0"/>
                <a:cs typeface="+mn-cs"/>
              </a:rPr>
              <a:t>Improvement </a:t>
            </a:r>
            <a:r>
              <a:rPr lang="en-AU" sz="3200" dirty="0">
                <a:latin typeface="Calibri" panose="020F0502020204030204" pitchFamily="34" charset="0"/>
                <a:cs typeface="+mn-cs"/>
              </a:rPr>
              <a:t>of environmental, social, and economic conditions of populations at risk of RF and </a:t>
            </a:r>
            <a:r>
              <a:rPr lang="en-AU" sz="3200" dirty="0" smtClean="0">
                <a:latin typeface="Calibri" panose="020F0502020204030204" pitchFamily="34" charset="0"/>
                <a:cs typeface="+mn-cs"/>
              </a:rPr>
              <a:t>RHD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3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5325" y="836713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PRIMORDIAL PREVENTION</a:t>
            </a:r>
          </a:p>
        </p:txBody>
      </p:sp>
    </p:spTree>
    <p:extLst>
      <p:ext uri="{BB962C8B-B14F-4D97-AF65-F5344CB8AC3E}">
        <p14:creationId xmlns:p14="http://schemas.microsoft.com/office/powerpoint/2010/main" val="18810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7504" y="692696"/>
            <a:ext cx="903649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/>
            <a:r>
              <a:rPr lang="en-AU" sz="2400" b="1" dirty="0" smtClean="0">
                <a:latin typeface="Calibri" panose="020F0502020204030204" pitchFamily="34" charset="0"/>
              </a:rPr>
              <a:t>PRIMARY HEALTHCARE MODEL – </a:t>
            </a:r>
          </a:p>
          <a:p>
            <a:pPr marL="269875"/>
            <a:r>
              <a:rPr lang="en-AU" sz="2400" b="1" dirty="0" smtClean="0">
                <a:latin typeface="Calibri" panose="020F0502020204030204" pitchFamily="34" charset="0"/>
              </a:rPr>
              <a:t>1978 WHO ALMA ATA DECLARATION </a:t>
            </a:r>
          </a:p>
          <a:p>
            <a:pPr marL="449263" lvl="1" indent="-177800"/>
            <a:r>
              <a:rPr lang="en-AU" sz="2000" dirty="0" smtClean="0">
                <a:latin typeface="Calibri" panose="020F0502020204030204" pitchFamily="34" charset="0"/>
              </a:rPr>
              <a:t>Social </a:t>
            </a:r>
            <a:r>
              <a:rPr lang="en-AU" sz="2000" dirty="0">
                <a:latin typeface="Calibri" panose="020F0502020204030204" pitchFamily="34" charset="0"/>
              </a:rPr>
              <a:t>approach to health founded on human rights framework</a:t>
            </a:r>
          </a:p>
          <a:p>
            <a:pPr marL="449263" lvl="1" indent="-177800"/>
            <a:r>
              <a:rPr lang="en-AU" sz="2000" dirty="0">
                <a:latin typeface="Calibri" panose="020F0502020204030204" pitchFamily="34" charset="0"/>
              </a:rPr>
              <a:t>Based on economic and social justice</a:t>
            </a:r>
          </a:p>
          <a:p>
            <a:pPr marL="449263" lvl="1" indent="-177800"/>
            <a:r>
              <a:rPr lang="en-AU" sz="2000" dirty="0">
                <a:latin typeface="Calibri" panose="020F0502020204030204" pitchFamily="34" charset="0"/>
              </a:rPr>
              <a:t>Affordable, accessible, appropriate </a:t>
            </a:r>
          </a:p>
          <a:p>
            <a:pPr marL="449263" lvl="1" indent="-177800"/>
            <a:r>
              <a:rPr lang="en-AU" sz="2000" dirty="0">
                <a:latin typeface="Calibri" panose="020F0502020204030204" pitchFamily="34" charset="0"/>
              </a:rPr>
              <a:t>Considers culture, environment, </a:t>
            </a:r>
            <a:r>
              <a:rPr lang="en-AU" sz="2000" dirty="0" smtClean="0">
                <a:latin typeface="Calibri" panose="020F0502020204030204" pitchFamily="34" charset="0"/>
              </a:rPr>
              <a:t>ethnicity</a:t>
            </a:r>
          </a:p>
          <a:p>
            <a:pPr marL="449263" lvl="1" indent="-177800"/>
            <a:endParaRPr lang="en-AU" sz="2000" b="1" dirty="0">
              <a:latin typeface="Calibri" panose="020F0502020204030204" pitchFamily="34" charset="0"/>
            </a:endParaRPr>
          </a:p>
          <a:p>
            <a:pPr marL="449263" lvl="1" indent="-177800"/>
            <a:r>
              <a:rPr lang="en-AU" sz="2400" b="1" dirty="0" smtClean="0">
                <a:latin typeface="Calibri" panose="020F0502020204030204" pitchFamily="34" charset="0"/>
              </a:rPr>
              <a:t>SOCIAL </a:t>
            </a:r>
            <a:r>
              <a:rPr lang="en-AU" sz="2400" b="1" dirty="0">
                <a:latin typeface="Calibri" panose="020F0502020204030204" pitchFamily="34" charset="0"/>
              </a:rPr>
              <a:t>DETERMINANTS OF HEALTH INCLUDE</a:t>
            </a:r>
            <a:r>
              <a:rPr lang="en-AU" sz="2400" b="1" dirty="0" smtClean="0">
                <a:latin typeface="Calibri" panose="020F0502020204030204" pitchFamily="34" charset="0"/>
              </a:rPr>
              <a:t>:</a:t>
            </a:r>
            <a:endParaRPr lang="en-AU" sz="2400" dirty="0">
              <a:latin typeface="Calibri" panose="020F0502020204030204" pitchFamily="34" charset="0"/>
            </a:endParaRP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Stress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Social exclusion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Unemployment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Addiction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Availability of healthy food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Availability of healthy transportation 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Social support networks 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Early childhood development</a:t>
            </a:r>
          </a:p>
          <a:p>
            <a:pPr marL="355600" lvl="1" indent="-177800" eaLnBrk="0" hangingPunct="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</a:rPr>
              <a:t>Social gradients (shorter life expectancy</a:t>
            </a:r>
            <a:r>
              <a:rPr lang="en-AU" sz="2000" dirty="0" smtClean="0">
                <a:latin typeface="Calibri" panose="020F0502020204030204" pitchFamily="34" charset="0"/>
              </a:rPr>
              <a:t>,</a:t>
            </a:r>
          </a:p>
          <a:p>
            <a:pPr marL="177800" lvl="1" eaLnBrk="0" hangingPunct="0"/>
            <a:r>
              <a:rPr lang="en-AU" sz="2000" dirty="0">
                <a:latin typeface="Calibri" panose="020F0502020204030204" pitchFamily="34" charset="0"/>
              </a:rPr>
              <a:t> </a:t>
            </a:r>
            <a:r>
              <a:rPr lang="en-AU" sz="2000" dirty="0" smtClean="0">
                <a:latin typeface="Calibri" panose="020F0502020204030204" pitchFamily="34" charset="0"/>
              </a:rPr>
              <a:t> </a:t>
            </a:r>
            <a:r>
              <a:rPr lang="en-AU" sz="2000" dirty="0">
                <a:latin typeface="Calibri" panose="020F0502020204030204" pitchFamily="34" charset="0"/>
              </a:rPr>
              <a:t>the poorer you are &gt; disease risk)</a:t>
            </a:r>
          </a:p>
          <a:p>
            <a:pPr marL="449263" lvl="1" indent="-177800"/>
            <a:endParaRPr lang="en-AU" sz="2000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05" y="3429000"/>
            <a:ext cx="3801795" cy="2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5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28028" y="5481296"/>
            <a:ext cx="9172028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376840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797152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6512" y="4113144"/>
            <a:ext cx="9180512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429000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744992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060848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931" y="692696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r="46880"/>
          <a:stretch/>
        </p:blipFill>
        <p:spPr bwMode="auto">
          <a:xfrm>
            <a:off x="179512" y="270198"/>
            <a:ext cx="4076653" cy="63964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427538" y="116632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1. Burden of disease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3470" y="836712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  <a:cs typeface="+mn-cs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. Exposure to GAS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5057" y="2132856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4. Diagnosis and management of sore throat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538" y="3573016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  <a:cs typeface="+mn-cs"/>
              </a:rPr>
              <a:t>6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. Prevention of ARF recurrence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538" y="2852936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5. Diagnosis of ARF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538" y="4221088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7. Early diagnosis of RHD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538" y="4941168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  <a:cs typeface="+mn-cs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. RHD in Pregnancy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7538" y="5589240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  <a:cs typeface="+mn-cs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. Medical management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27538" y="6309320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10. Surgical care for RHD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538" y="1484784"/>
            <a:ext cx="471646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  <a:cs typeface="+mn-cs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+mn-cs"/>
              </a:rPr>
              <a:t>. Response to GAS infection</a:t>
            </a:r>
            <a:endParaRPr lang="en-US" dirty="0">
              <a:solidFill>
                <a:srgbClr val="FFFFFF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THE ARF/RHD PATHWAY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56248"/>
              </p:ext>
            </p:extLst>
          </p:nvPr>
        </p:nvGraphicFramePr>
        <p:xfrm>
          <a:off x="179512" y="1556792"/>
          <a:ext cx="8784976" cy="4896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467544" y="2349500"/>
            <a:ext cx="1944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PRIMORDIAL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2801488" y="2349500"/>
            <a:ext cx="1553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PRIMARY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4686117" y="2372358"/>
            <a:ext cx="1902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SECONDARY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6798723" y="2349500"/>
            <a:ext cx="18777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TERTIARY</a:t>
            </a: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1187450" y="6488113"/>
            <a:ext cx="82690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latin typeface="Calibri" panose="020F0502020204030204" pitchFamily="34" charset="0"/>
              </a:rPr>
              <a:t>Noonan et al 2012: renewed emphasis on treatment of sore throat in high-risk groups.</a:t>
            </a:r>
          </a:p>
        </p:txBody>
      </p:sp>
    </p:spTree>
    <p:extLst>
      <p:ext uri="{BB962C8B-B14F-4D97-AF65-F5344CB8AC3E}">
        <p14:creationId xmlns:p14="http://schemas.microsoft.com/office/powerpoint/2010/main" val="2079413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4114800" y="2289730"/>
            <a:ext cx="8382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 b="1" dirty="0">
                <a:solidFill>
                  <a:schemeClr val="tx1"/>
                </a:solidFill>
              </a:rPr>
              <a:t>ARF</a:t>
            </a:r>
            <a:endParaRPr lang="en-US" altLang="en-US" sz="2400" b="1" dirty="0">
              <a:solidFill>
                <a:schemeClr val="tx1"/>
              </a:solidFill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741381" y="1088356"/>
            <a:ext cx="1623137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000" b="1" dirty="0">
                <a:solidFill>
                  <a:schemeClr val="tx1"/>
                </a:solidFill>
              </a:rPr>
              <a:t>GAS infection</a:t>
            </a:r>
            <a:endParaRPr lang="en-US" altLang="en-US" sz="2000" b="1" dirty="0">
              <a:solidFill>
                <a:schemeClr val="tx1"/>
              </a:solidFill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191791" y="4227641"/>
            <a:ext cx="74571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chemeClr val="tx1"/>
                </a:solidFill>
              </a:rPr>
              <a:t>RHD</a:t>
            </a:r>
            <a:endParaRPr lang="en-US" altLang="en-US" sz="2400" b="1">
              <a:solidFill>
                <a:schemeClr val="tx1"/>
              </a:solidFill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241544" y="6351032"/>
            <a:ext cx="2667000" cy="36933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800" b="0" dirty="0">
                <a:solidFill>
                  <a:schemeClr val="tx1"/>
                </a:solidFill>
              </a:rPr>
              <a:t>Stroke, endocarditis</a:t>
            </a: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854296" y="6351032"/>
            <a:ext cx="162833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0">
                <a:solidFill>
                  <a:schemeClr val="tx1"/>
                </a:solidFill>
              </a:rPr>
              <a:t>Cardiac surgery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6606000" y="6351032"/>
            <a:ext cx="75001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0">
                <a:solidFill>
                  <a:schemeClr val="tx1"/>
                </a:solidFill>
              </a:rPr>
              <a:t>Death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10250" name="Line 11"/>
          <p:cNvSpPr>
            <a:spLocks noChangeShapeType="1"/>
          </p:cNvSpPr>
          <p:nvPr/>
        </p:nvSpPr>
        <p:spPr bwMode="auto">
          <a:xfrm flipH="1">
            <a:off x="2362991" y="4895427"/>
            <a:ext cx="1828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4552950" y="4895427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52" name="Line 13"/>
          <p:cNvSpPr>
            <a:spLocks noChangeShapeType="1"/>
          </p:cNvSpPr>
          <p:nvPr/>
        </p:nvSpPr>
        <p:spPr bwMode="auto">
          <a:xfrm>
            <a:off x="4823048" y="4966037"/>
            <a:ext cx="19812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57" name="Line 18"/>
          <p:cNvSpPr>
            <a:spLocks noChangeShapeType="1"/>
          </p:cNvSpPr>
          <p:nvPr/>
        </p:nvSpPr>
        <p:spPr bwMode="auto">
          <a:xfrm flipH="1">
            <a:off x="5386800" y="1288411"/>
            <a:ext cx="1219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58" name="Line 19"/>
          <p:cNvSpPr>
            <a:spLocks noChangeShapeType="1"/>
          </p:cNvSpPr>
          <p:nvPr/>
        </p:nvSpPr>
        <p:spPr bwMode="auto">
          <a:xfrm flipH="1">
            <a:off x="4953000" y="2289731"/>
            <a:ext cx="1219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59" name="Line 20"/>
          <p:cNvSpPr>
            <a:spLocks noChangeShapeType="1"/>
          </p:cNvSpPr>
          <p:nvPr/>
        </p:nvSpPr>
        <p:spPr bwMode="auto">
          <a:xfrm flipH="1">
            <a:off x="4953000" y="2736018"/>
            <a:ext cx="1219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60" name="Line 21"/>
          <p:cNvSpPr>
            <a:spLocks noChangeShapeType="1"/>
          </p:cNvSpPr>
          <p:nvPr/>
        </p:nvSpPr>
        <p:spPr bwMode="auto">
          <a:xfrm flipH="1">
            <a:off x="4953000" y="4687888"/>
            <a:ext cx="1219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61" name="Line 23"/>
          <p:cNvSpPr>
            <a:spLocks noChangeShapeType="1"/>
          </p:cNvSpPr>
          <p:nvPr/>
        </p:nvSpPr>
        <p:spPr bwMode="auto">
          <a:xfrm flipH="1">
            <a:off x="5033714" y="3160841"/>
            <a:ext cx="1219200" cy="106680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10262" name="AutoShape 24"/>
          <p:cNvSpPr>
            <a:spLocks/>
          </p:cNvSpPr>
          <p:nvPr/>
        </p:nvSpPr>
        <p:spPr bwMode="auto">
          <a:xfrm>
            <a:off x="3886200" y="4268777"/>
            <a:ext cx="228600" cy="430054"/>
          </a:xfrm>
          <a:prstGeom prst="leftBrace">
            <a:avLst>
              <a:gd name="adj1" fmla="val 61111"/>
              <a:gd name="adj2" fmla="val 50000"/>
            </a:avLst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 b="0">
              <a:solidFill>
                <a:schemeClr val="tx1"/>
              </a:solidFill>
            </a:endParaRPr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878704" y="4052500"/>
            <a:ext cx="28679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6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0" dirty="0">
                <a:solidFill>
                  <a:schemeClr val="tx1"/>
                </a:solidFill>
              </a:rPr>
              <a:t>Often prolonged asymptomatic period of RHD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0" y="211138"/>
            <a:ext cx="683568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9EE0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AU" alt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Preventing</a:t>
            </a:r>
            <a:r>
              <a:rPr lang="en-AU" altLang="en-US" sz="2800" kern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AU" alt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ARF and RHD</a:t>
            </a:r>
            <a:endParaRPr lang="en-US" alt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36179" y="680561"/>
            <a:ext cx="1919311" cy="807905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ounded Rectangle 26"/>
          <p:cNvSpPr/>
          <p:nvPr/>
        </p:nvSpPr>
        <p:spPr>
          <a:xfrm>
            <a:off x="6228184" y="876340"/>
            <a:ext cx="1919311" cy="1615810"/>
          </a:xfrm>
          <a:prstGeom prst="roundRect">
            <a:avLst>
              <a:gd name="adj" fmla="val 10000"/>
            </a:avLst>
          </a:prstGeom>
          <a:solidFill>
            <a:srgbClr val="FDB82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ounded Rectangle 27"/>
          <p:cNvSpPr/>
          <p:nvPr/>
        </p:nvSpPr>
        <p:spPr>
          <a:xfrm>
            <a:off x="6228184" y="2640013"/>
            <a:ext cx="1919311" cy="771393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ounded Rectangle 28"/>
          <p:cNvSpPr/>
          <p:nvPr/>
        </p:nvSpPr>
        <p:spPr>
          <a:xfrm>
            <a:off x="6262439" y="4560332"/>
            <a:ext cx="1919311" cy="1207009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623726" y="680561"/>
            <a:ext cx="194421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PRIMORDIAL</a:t>
            </a:r>
          </a:p>
          <a:p>
            <a:pPr algn="ctr"/>
            <a:r>
              <a:rPr lang="en-A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Address risk factors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6411270" y="904737"/>
            <a:ext cx="15531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PRIMARY</a:t>
            </a:r>
          </a:p>
          <a:p>
            <a:pPr algn="ctr"/>
            <a:r>
              <a:rPr lang="en-A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Sore throat </a:t>
            </a:r>
            <a:r>
              <a:rPr lang="en-AU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rx</a:t>
            </a:r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Skin sore </a:t>
            </a:r>
            <a:r>
              <a:rPr lang="en-AU" sz="1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rx</a:t>
            </a:r>
            <a:endParaRPr lang="en-AU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AU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GAS vaccine</a:t>
            </a:r>
            <a:endParaRPr lang="en-AU" sz="1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6228184" y="2715380"/>
            <a:ext cx="190210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SECONDARY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Regular penicillin</a:t>
            </a:r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8"/>
          <p:cNvSpPr txBox="1">
            <a:spLocks noChangeArrowheads="1"/>
          </p:cNvSpPr>
          <p:nvPr/>
        </p:nvSpPr>
        <p:spPr bwMode="auto">
          <a:xfrm>
            <a:off x="6304017" y="4607481"/>
            <a:ext cx="187773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TERTIARY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HF medication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Surgery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Anti-</a:t>
            </a:r>
            <a:r>
              <a:rPr lang="en-AU" sz="1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coagualtion</a:t>
            </a:r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1657232" y="1685000"/>
            <a:ext cx="190210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SECONDARY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Regular penicillin</a:t>
            </a:r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648631" y="1637857"/>
            <a:ext cx="1919311" cy="1503111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7"/>
          <p:cNvSpPr txBox="1">
            <a:spLocks noChangeArrowheads="1"/>
          </p:cNvSpPr>
          <p:nvPr/>
        </p:nvSpPr>
        <p:spPr bwMode="auto">
          <a:xfrm>
            <a:off x="1657231" y="1704050"/>
            <a:ext cx="18982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SECONDARY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Regular penicillin</a:t>
            </a:r>
          </a:p>
          <a:p>
            <a:pPr algn="ctr"/>
            <a:endParaRPr lang="en-AU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Prevent recurrence of ARF</a:t>
            </a:r>
            <a:endParaRPr lang="en-AU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3473247" y="2496576"/>
            <a:ext cx="641553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294" y="504909"/>
            <a:ext cx="67897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RHD Pipeline</a:t>
            </a:r>
          </a:p>
        </p:txBody>
      </p:sp>
      <p:pic>
        <p:nvPicPr>
          <p:cNvPr id="11267" name="Picture 2" descr="G:\Zika\Promotion materials\RHD patient-reten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75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941888"/>
            <a:ext cx="20796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541338" y="1116013"/>
            <a:ext cx="1293812" cy="1677987"/>
            <a:chOff x="1118084" y="985490"/>
            <a:chExt cx="1293676" cy="1678432"/>
          </a:xfrm>
        </p:grpSpPr>
        <p:pic>
          <p:nvPicPr>
            <p:cNvPr id="1128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317" flipH="1">
              <a:off x="1979712" y="1139809"/>
              <a:ext cx="432048" cy="107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8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66907">
              <a:off x="1118084" y="1771848"/>
              <a:ext cx="360040" cy="89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543">
              <a:off x="1290183" y="985490"/>
              <a:ext cx="427112" cy="68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565">
              <a:off x="1547664" y="2204278"/>
              <a:ext cx="696094" cy="4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28" y="1654980"/>
              <a:ext cx="742282" cy="46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own Arrow 4"/>
          <p:cNvSpPr/>
          <p:nvPr/>
        </p:nvSpPr>
        <p:spPr>
          <a:xfrm>
            <a:off x="1960563" y="2847975"/>
            <a:ext cx="120650" cy="5667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809875" y="2251075"/>
            <a:ext cx="122238" cy="1163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3708400" y="2847975"/>
            <a:ext cx="120650" cy="5667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632325" y="2251075"/>
            <a:ext cx="155575" cy="1163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497513" y="2814638"/>
            <a:ext cx="120650" cy="566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6372225" y="2214563"/>
            <a:ext cx="122238" cy="116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6" name="TextBox 6"/>
          <p:cNvSpPr txBox="1">
            <a:spLocks noChangeArrowheads="1"/>
          </p:cNvSpPr>
          <p:nvPr/>
        </p:nvSpPr>
        <p:spPr bwMode="auto">
          <a:xfrm>
            <a:off x="1743075" y="2376488"/>
            <a:ext cx="911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Echo</a:t>
            </a:r>
          </a:p>
        </p:txBody>
      </p:sp>
      <p:sp>
        <p:nvSpPr>
          <p:cNvPr id="11277" name="TextBox 23"/>
          <p:cNvSpPr txBox="1">
            <a:spLocks noChangeArrowheads="1"/>
          </p:cNvSpPr>
          <p:nvPr/>
        </p:nvSpPr>
        <p:spPr bwMode="auto">
          <a:xfrm>
            <a:off x="2354263" y="1844675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Specialist</a:t>
            </a:r>
          </a:p>
        </p:txBody>
      </p:sp>
      <p:sp>
        <p:nvSpPr>
          <p:cNvPr id="11278" name="TextBox 24"/>
          <p:cNvSpPr txBox="1">
            <a:spLocks noChangeArrowheads="1"/>
          </p:cNvSpPr>
          <p:nvPr/>
        </p:nvSpPr>
        <p:spPr bwMode="auto">
          <a:xfrm>
            <a:off x="3122613" y="2466975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Education</a:t>
            </a:r>
          </a:p>
        </p:txBody>
      </p:sp>
      <p:sp>
        <p:nvSpPr>
          <p:cNvPr id="11279" name="TextBox 25"/>
          <p:cNvSpPr txBox="1">
            <a:spLocks noChangeArrowheads="1"/>
          </p:cNvSpPr>
          <p:nvPr/>
        </p:nvSpPr>
        <p:spPr bwMode="auto">
          <a:xfrm>
            <a:off x="4044950" y="1757363"/>
            <a:ext cx="1176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Injection care</a:t>
            </a:r>
          </a:p>
        </p:txBody>
      </p:sp>
      <p:sp>
        <p:nvSpPr>
          <p:cNvPr id="11280" name="TextBox 26"/>
          <p:cNvSpPr txBox="1">
            <a:spLocks noChangeArrowheads="1"/>
          </p:cNvSpPr>
          <p:nvPr/>
        </p:nvSpPr>
        <p:spPr bwMode="auto">
          <a:xfrm>
            <a:off x="4970463" y="24447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Reminders</a:t>
            </a:r>
          </a:p>
        </p:txBody>
      </p:sp>
      <p:sp>
        <p:nvSpPr>
          <p:cNvPr id="11281" name="TextBox 27"/>
          <p:cNvSpPr txBox="1">
            <a:spLocks noChangeArrowheads="1"/>
          </p:cNvSpPr>
          <p:nvPr/>
        </p:nvSpPr>
        <p:spPr bwMode="auto">
          <a:xfrm>
            <a:off x="5976938" y="1757363"/>
            <a:ext cx="911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Review</a:t>
            </a:r>
          </a:p>
        </p:txBody>
      </p:sp>
      <p:sp>
        <p:nvSpPr>
          <p:cNvPr id="11282" name="TextBox 28"/>
          <p:cNvSpPr txBox="1">
            <a:spLocks noChangeArrowheads="1"/>
          </p:cNvSpPr>
          <p:nvPr/>
        </p:nvSpPr>
        <p:spPr bwMode="auto">
          <a:xfrm>
            <a:off x="669925" y="706438"/>
            <a:ext cx="110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NOTIFY</a:t>
            </a:r>
          </a:p>
        </p:txBody>
      </p:sp>
      <p:sp>
        <p:nvSpPr>
          <p:cNvPr id="11283" name="TextBox 29"/>
          <p:cNvSpPr txBox="1">
            <a:spLocks noChangeArrowheads="1"/>
          </p:cNvSpPr>
          <p:nvPr/>
        </p:nvSpPr>
        <p:spPr bwMode="auto">
          <a:xfrm>
            <a:off x="7240588" y="6297613"/>
            <a:ext cx="1535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DISCHARGE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98828"/>
            <a:ext cx="289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Calibri" panose="020F0502020204030204" pitchFamily="34" charset="0"/>
              </a:rPr>
              <a:t>Courtesy – Steven Donoghue</a:t>
            </a:r>
            <a:endParaRPr lang="en-A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9"/>
          <p:cNvSpPr>
            <a:spLocks noChangeShapeType="1"/>
          </p:cNvSpPr>
          <p:nvPr/>
        </p:nvSpPr>
        <p:spPr bwMode="auto">
          <a:xfrm>
            <a:off x="2171700" y="3565525"/>
            <a:ext cx="4322763" cy="15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6149" name="Freeform 12"/>
          <p:cNvSpPr>
            <a:spLocks/>
          </p:cNvSpPr>
          <p:nvPr/>
        </p:nvSpPr>
        <p:spPr bwMode="auto">
          <a:xfrm>
            <a:off x="2146300" y="3603625"/>
            <a:ext cx="4340225" cy="838200"/>
          </a:xfrm>
          <a:custGeom>
            <a:avLst/>
            <a:gdLst>
              <a:gd name="T0" fmla="*/ 0 w 8202"/>
              <a:gd name="T1" fmla="*/ 2147483647 h 1584"/>
              <a:gd name="T2" fmla="*/ 2147483647 w 8202"/>
              <a:gd name="T3" fmla="*/ 2147483647 h 1584"/>
              <a:gd name="T4" fmla="*/ 2147483647 w 8202"/>
              <a:gd name="T5" fmla="*/ 2147483647 h 1584"/>
              <a:gd name="T6" fmla="*/ 2147483647 w 8202"/>
              <a:gd name="T7" fmla="*/ 2147483647 h 1584"/>
              <a:gd name="T8" fmla="*/ 2147483647 w 8202"/>
              <a:gd name="T9" fmla="*/ 2147483647 h 1584"/>
              <a:gd name="T10" fmla="*/ 2147483647 w 8202"/>
              <a:gd name="T11" fmla="*/ 2147483647 h 1584"/>
              <a:gd name="T12" fmla="*/ 2147483647 w 8202"/>
              <a:gd name="T13" fmla="*/ 2147483647 h 1584"/>
              <a:gd name="T14" fmla="*/ 2147483647 w 8202"/>
              <a:gd name="T15" fmla="*/ 2147483647 h 1584"/>
              <a:gd name="T16" fmla="*/ 2147483647 w 8202"/>
              <a:gd name="T17" fmla="*/ 2147483647 h 1584"/>
              <a:gd name="T18" fmla="*/ 2147483647 w 8202"/>
              <a:gd name="T19" fmla="*/ 2147483647 h 1584"/>
              <a:gd name="T20" fmla="*/ 2147483647 w 8202"/>
              <a:gd name="T21" fmla="*/ 2147483647 h 1584"/>
              <a:gd name="T22" fmla="*/ 2147483647 w 8202"/>
              <a:gd name="T23" fmla="*/ 2147483647 h 1584"/>
              <a:gd name="T24" fmla="*/ 2147483647 w 8202"/>
              <a:gd name="T25" fmla="*/ 2147483647 h 1584"/>
              <a:gd name="T26" fmla="*/ 2147483647 w 8202"/>
              <a:gd name="T27" fmla="*/ 2147483647 h 1584"/>
              <a:gd name="T28" fmla="*/ 2147483647 w 8202"/>
              <a:gd name="T29" fmla="*/ 2147483647 h 1584"/>
              <a:gd name="T30" fmla="*/ 2147483647 w 8202"/>
              <a:gd name="T31" fmla="*/ 2147483647 h 1584"/>
              <a:gd name="T32" fmla="*/ 2147483647 w 8202"/>
              <a:gd name="T33" fmla="*/ 2147483647 h 1584"/>
              <a:gd name="T34" fmla="*/ 2147483647 w 8202"/>
              <a:gd name="T35" fmla="*/ 2147483647 h 1584"/>
              <a:gd name="T36" fmla="*/ 2147483647 w 8202"/>
              <a:gd name="T37" fmla="*/ 2147483647 h 1584"/>
              <a:gd name="T38" fmla="*/ 2147483647 w 8202"/>
              <a:gd name="T39" fmla="*/ 2147483647 h 1584"/>
              <a:gd name="T40" fmla="*/ 2147483647 w 8202"/>
              <a:gd name="T41" fmla="*/ 2147483647 h 1584"/>
              <a:gd name="T42" fmla="*/ 2147483647 w 8202"/>
              <a:gd name="T43" fmla="*/ 2147483647 h 1584"/>
              <a:gd name="T44" fmla="*/ 2147483647 w 8202"/>
              <a:gd name="T45" fmla="*/ 2147483647 h 1584"/>
              <a:gd name="T46" fmla="*/ 2147483647 w 8202"/>
              <a:gd name="T47" fmla="*/ 2147483647 h 1584"/>
              <a:gd name="T48" fmla="*/ 2147483647 w 8202"/>
              <a:gd name="T49" fmla="*/ 2147483647 h 1584"/>
              <a:gd name="T50" fmla="*/ 2147483647 w 8202"/>
              <a:gd name="T51" fmla="*/ 2147483647 h 1584"/>
              <a:gd name="T52" fmla="*/ 2147483647 w 8202"/>
              <a:gd name="T53" fmla="*/ 2147483647 h 1584"/>
              <a:gd name="T54" fmla="*/ 2147483647 w 8202"/>
              <a:gd name="T55" fmla="*/ 2147483647 h 1584"/>
              <a:gd name="T56" fmla="*/ 2147483647 w 8202"/>
              <a:gd name="T57" fmla="*/ 2147483647 h 1584"/>
              <a:gd name="T58" fmla="*/ 2147483647 w 8202"/>
              <a:gd name="T59" fmla="*/ 2147483647 h 1584"/>
              <a:gd name="T60" fmla="*/ 2147483647 w 8202"/>
              <a:gd name="T61" fmla="*/ 2147483647 h 1584"/>
              <a:gd name="T62" fmla="*/ 2147483647 w 8202"/>
              <a:gd name="T63" fmla="*/ 2147483647 h 1584"/>
              <a:gd name="T64" fmla="*/ 2147483647 w 8202"/>
              <a:gd name="T65" fmla="*/ 2147483647 h 1584"/>
              <a:gd name="T66" fmla="*/ 2147483647 w 8202"/>
              <a:gd name="T67" fmla="*/ 2147483647 h 1584"/>
              <a:gd name="T68" fmla="*/ 2147483647 w 8202"/>
              <a:gd name="T69" fmla="*/ 2147483647 h 1584"/>
              <a:gd name="T70" fmla="*/ 2147483647 w 8202"/>
              <a:gd name="T71" fmla="*/ 2147483647 h 1584"/>
              <a:gd name="T72" fmla="*/ 2147483647 w 8202"/>
              <a:gd name="T73" fmla="*/ 2147483647 h 1584"/>
              <a:gd name="T74" fmla="*/ 2147483647 w 8202"/>
              <a:gd name="T75" fmla="*/ 2147483647 h 1584"/>
              <a:gd name="T76" fmla="*/ 2147483647 w 8202"/>
              <a:gd name="T77" fmla="*/ 2147483647 h 1584"/>
              <a:gd name="T78" fmla="*/ 2147483647 w 8202"/>
              <a:gd name="T79" fmla="*/ 2147483647 h 1584"/>
              <a:gd name="T80" fmla="*/ 2147483647 w 8202"/>
              <a:gd name="T81" fmla="*/ 2147483647 h 1584"/>
              <a:gd name="T82" fmla="*/ 2147483647 w 8202"/>
              <a:gd name="T83" fmla="*/ 2147483647 h 1584"/>
              <a:gd name="T84" fmla="*/ 2147483647 w 8202"/>
              <a:gd name="T85" fmla="*/ 2147483647 h 1584"/>
              <a:gd name="T86" fmla="*/ 2147483647 w 8202"/>
              <a:gd name="T87" fmla="*/ 0 h 15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202"/>
              <a:gd name="T133" fmla="*/ 0 h 1584"/>
              <a:gd name="T134" fmla="*/ 8202 w 8202"/>
              <a:gd name="T135" fmla="*/ 1584 h 158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202" h="1584">
                <a:moveTo>
                  <a:pt x="0" y="41"/>
                </a:moveTo>
                <a:lnTo>
                  <a:pt x="87" y="107"/>
                </a:lnTo>
                <a:lnTo>
                  <a:pt x="193" y="185"/>
                </a:lnTo>
                <a:lnTo>
                  <a:pt x="336" y="287"/>
                </a:lnTo>
                <a:lnTo>
                  <a:pt x="516" y="405"/>
                </a:lnTo>
                <a:lnTo>
                  <a:pt x="729" y="538"/>
                </a:lnTo>
                <a:lnTo>
                  <a:pt x="976" y="680"/>
                </a:lnTo>
                <a:lnTo>
                  <a:pt x="1252" y="826"/>
                </a:lnTo>
                <a:lnTo>
                  <a:pt x="1553" y="972"/>
                </a:lnTo>
                <a:lnTo>
                  <a:pt x="1880" y="1112"/>
                </a:lnTo>
                <a:lnTo>
                  <a:pt x="2053" y="1179"/>
                </a:lnTo>
                <a:lnTo>
                  <a:pt x="2232" y="1242"/>
                </a:lnTo>
                <a:lnTo>
                  <a:pt x="2414" y="1302"/>
                </a:lnTo>
                <a:lnTo>
                  <a:pt x="2603" y="1358"/>
                </a:lnTo>
                <a:lnTo>
                  <a:pt x="2796" y="1410"/>
                </a:lnTo>
                <a:lnTo>
                  <a:pt x="2993" y="1456"/>
                </a:lnTo>
                <a:lnTo>
                  <a:pt x="3194" y="1494"/>
                </a:lnTo>
                <a:lnTo>
                  <a:pt x="3399" y="1528"/>
                </a:lnTo>
                <a:lnTo>
                  <a:pt x="3607" y="1554"/>
                </a:lnTo>
                <a:lnTo>
                  <a:pt x="3819" y="1573"/>
                </a:lnTo>
                <a:lnTo>
                  <a:pt x="4034" y="1582"/>
                </a:lnTo>
                <a:lnTo>
                  <a:pt x="4252" y="1584"/>
                </a:lnTo>
                <a:lnTo>
                  <a:pt x="4455" y="1576"/>
                </a:lnTo>
                <a:lnTo>
                  <a:pt x="4657" y="1560"/>
                </a:lnTo>
                <a:lnTo>
                  <a:pt x="4855" y="1536"/>
                </a:lnTo>
                <a:lnTo>
                  <a:pt x="5051" y="1505"/>
                </a:lnTo>
                <a:lnTo>
                  <a:pt x="5243" y="1467"/>
                </a:lnTo>
                <a:lnTo>
                  <a:pt x="5430" y="1424"/>
                </a:lnTo>
                <a:lnTo>
                  <a:pt x="5615" y="1375"/>
                </a:lnTo>
                <a:lnTo>
                  <a:pt x="5795" y="1320"/>
                </a:lnTo>
                <a:lnTo>
                  <a:pt x="5970" y="1262"/>
                </a:lnTo>
                <a:lnTo>
                  <a:pt x="6140" y="1199"/>
                </a:lnTo>
                <a:lnTo>
                  <a:pt x="6305" y="1134"/>
                </a:lnTo>
                <a:lnTo>
                  <a:pt x="6466" y="1066"/>
                </a:lnTo>
                <a:lnTo>
                  <a:pt x="6620" y="996"/>
                </a:lnTo>
                <a:lnTo>
                  <a:pt x="6769" y="923"/>
                </a:lnTo>
                <a:lnTo>
                  <a:pt x="7049" y="778"/>
                </a:lnTo>
                <a:lnTo>
                  <a:pt x="7303" y="632"/>
                </a:lnTo>
                <a:lnTo>
                  <a:pt x="7530" y="491"/>
                </a:lnTo>
                <a:lnTo>
                  <a:pt x="7727" y="359"/>
                </a:lnTo>
                <a:lnTo>
                  <a:pt x="7893" y="241"/>
                </a:lnTo>
                <a:lnTo>
                  <a:pt x="8025" y="142"/>
                </a:lnTo>
                <a:lnTo>
                  <a:pt x="8121" y="66"/>
                </a:lnTo>
                <a:lnTo>
                  <a:pt x="8202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6150" name="Freeform 14"/>
          <p:cNvSpPr>
            <a:spLocks/>
          </p:cNvSpPr>
          <p:nvPr/>
        </p:nvSpPr>
        <p:spPr bwMode="auto">
          <a:xfrm>
            <a:off x="6310313" y="3603625"/>
            <a:ext cx="174625" cy="174625"/>
          </a:xfrm>
          <a:custGeom>
            <a:avLst/>
            <a:gdLst>
              <a:gd name="T0" fmla="*/ 0 w 330"/>
              <a:gd name="T1" fmla="*/ 2147483647 h 330"/>
              <a:gd name="T2" fmla="*/ 2147483647 w 330"/>
              <a:gd name="T3" fmla="*/ 0 h 330"/>
              <a:gd name="T4" fmla="*/ 2147483647 w 330"/>
              <a:gd name="T5" fmla="*/ 2147483647 h 330"/>
              <a:gd name="T6" fmla="*/ 2147483647 w 330"/>
              <a:gd name="T7" fmla="*/ 2147483647 h 330"/>
              <a:gd name="T8" fmla="*/ 0 w 330"/>
              <a:gd name="T9" fmla="*/ 2147483647 h 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0"/>
              <a:gd name="T16" fmla="*/ 0 h 330"/>
              <a:gd name="T17" fmla="*/ 330 w 330"/>
              <a:gd name="T18" fmla="*/ 330 h 3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0" h="330">
                <a:moveTo>
                  <a:pt x="0" y="110"/>
                </a:moveTo>
                <a:lnTo>
                  <a:pt x="330" y="0"/>
                </a:lnTo>
                <a:lnTo>
                  <a:pt x="220" y="330"/>
                </a:lnTo>
                <a:lnTo>
                  <a:pt x="183" y="147"/>
                </a:lnTo>
                <a:lnTo>
                  <a:pt x="0" y="11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  <p:grpSp>
        <p:nvGrpSpPr>
          <p:cNvPr id="6151" name="Group 19"/>
          <p:cNvGrpSpPr>
            <a:grpSpLocks/>
          </p:cNvGrpSpPr>
          <p:nvPr/>
        </p:nvGrpSpPr>
        <p:grpSpPr bwMode="auto">
          <a:xfrm>
            <a:off x="388938" y="1470025"/>
            <a:ext cx="8442325" cy="4406900"/>
            <a:chOff x="245" y="902"/>
            <a:chExt cx="5318" cy="2776"/>
          </a:xfrm>
        </p:grpSpPr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2268" y="902"/>
              <a:ext cx="105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latin typeface="Calibri" panose="020F0502020204030204" pitchFamily="34" charset="0"/>
                </a:rPr>
                <a:t>ARF</a:t>
              </a:r>
            </a:p>
          </p:txBody>
        </p:sp>
        <p:sp>
          <p:nvSpPr>
            <p:cNvPr id="6160" name="Rectangle 8"/>
            <p:cNvSpPr>
              <a:spLocks noChangeArrowheads="1"/>
            </p:cNvSpPr>
            <p:nvPr/>
          </p:nvSpPr>
          <p:spPr bwMode="auto">
            <a:xfrm>
              <a:off x="1944" y="3217"/>
              <a:ext cx="170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800" dirty="0">
                  <a:latin typeface="Calibri" panose="020F0502020204030204" pitchFamily="34" charset="0"/>
                </a:rPr>
                <a:t>APSGN</a:t>
              </a:r>
            </a:p>
          </p:txBody>
        </p:sp>
        <p:sp>
          <p:nvSpPr>
            <p:cNvPr id="6161" name="Rectangle 10"/>
            <p:cNvSpPr>
              <a:spLocks noChangeArrowheads="1"/>
            </p:cNvSpPr>
            <p:nvPr/>
          </p:nvSpPr>
          <p:spPr bwMode="auto">
            <a:xfrm>
              <a:off x="2591" y="1806"/>
              <a:ext cx="343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1398" y="1410"/>
              <a:ext cx="343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4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ea typeface="ＭＳ Ｐゴシック"/>
                </a:rPr>
                <a:t>?</a:t>
              </a:r>
            </a:p>
          </p:txBody>
        </p:sp>
        <p:sp>
          <p:nvSpPr>
            <p:cNvPr id="6163" name="Rectangle 13"/>
            <p:cNvSpPr>
              <a:spLocks noChangeArrowheads="1"/>
            </p:cNvSpPr>
            <p:nvPr/>
          </p:nvSpPr>
          <p:spPr bwMode="auto">
            <a:xfrm>
              <a:off x="2282" y="2540"/>
              <a:ext cx="8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? priming</a:t>
              </a:r>
            </a:p>
          </p:txBody>
        </p:sp>
        <p:sp>
          <p:nvSpPr>
            <p:cNvPr id="6164" name="Rectangle 15"/>
            <p:cNvSpPr>
              <a:spLocks noChangeArrowheads="1"/>
            </p:cNvSpPr>
            <p:nvPr/>
          </p:nvSpPr>
          <p:spPr bwMode="auto">
            <a:xfrm>
              <a:off x="4350" y="2050"/>
              <a:ext cx="121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latin typeface="Calibri" panose="020F0502020204030204" pitchFamily="34" charset="0"/>
                </a:rPr>
                <a:t>Throat GAS</a:t>
              </a:r>
            </a:p>
          </p:txBody>
        </p:sp>
        <p:sp>
          <p:nvSpPr>
            <p:cNvPr id="6165" name="Rectangle 16"/>
            <p:cNvSpPr>
              <a:spLocks noChangeArrowheads="1"/>
            </p:cNvSpPr>
            <p:nvPr/>
          </p:nvSpPr>
          <p:spPr bwMode="auto">
            <a:xfrm>
              <a:off x="245" y="1958"/>
              <a:ext cx="93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latin typeface="Calibri" panose="020F0502020204030204" pitchFamily="34" charset="0"/>
                </a:rPr>
                <a:t>Skin GAS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4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152" name="Group 20"/>
          <p:cNvGrpSpPr>
            <a:grpSpLocks/>
          </p:cNvGrpSpPr>
          <p:nvPr/>
        </p:nvGrpSpPr>
        <p:grpSpPr bwMode="auto">
          <a:xfrm>
            <a:off x="2173288" y="2389188"/>
            <a:ext cx="4818062" cy="2782887"/>
            <a:chOff x="1369" y="1505"/>
            <a:chExt cx="3035" cy="1753"/>
          </a:xfrm>
        </p:grpSpPr>
        <p:sp>
          <p:nvSpPr>
            <p:cNvPr id="6155" name="AutoShape 4"/>
            <p:cNvSpPr>
              <a:spLocks noChangeArrowheads="1"/>
            </p:cNvSpPr>
            <p:nvPr/>
          </p:nvSpPr>
          <p:spPr bwMode="auto">
            <a:xfrm rot="13506704" flipH="1">
              <a:off x="1084" y="2649"/>
              <a:ext cx="1079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3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AU">
                <a:latin typeface="Calibri" panose="020F0502020204030204" pitchFamily="34" charset="0"/>
              </a:endParaRPr>
            </a:p>
          </p:txBody>
        </p:sp>
        <p:sp>
          <p:nvSpPr>
            <p:cNvPr id="6156" name="AutoShape 5"/>
            <p:cNvSpPr>
              <a:spLocks noChangeArrowheads="1"/>
            </p:cNvSpPr>
            <p:nvPr/>
          </p:nvSpPr>
          <p:spPr bwMode="auto">
            <a:xfrm rot="8093296">
              <a:off x="3383" y="2632"/>
              <a:ext cx="1079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3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AU">
                <a:latin typeface="Calibri" panose="020F0502020204030204" pitchFamily="34" charset="0"/>
              </a:endParaRPr>
            </a:p>
          </p:txBody>
        </p:sp>
        <p:sp>
          <p:nvSpPr>
            <p:cNvPr id="6157" name="AutoShape 6"/>
            <p:cNvSpPr>
              <a:spLocks noChangeArrowheads="1"/>
            </p:cNvSpPr>
            <p:nvPr/>
          </p:nvSpPr>
          <p:spPr bwMode="auto">
            <a:xfrm rot="-8310051">
              <a:off x="3325" y="1729"/>
              <a:ext cx="1079" cy="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3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AU">
                <a:latin typeface="Calibri" panose="020F0502020204030204" pitchFamily="34" charset="0"/>
              </a:endParaRPr>
            </a:p>
          </p:txBody>
        </p:sp>
        <p:sp>
          <p:nvSpPr>
            <p:cNvPr id="6158" name="Line 17"/>
            <p:cNvSpPr>
              <a:spLocks noChangeShapeType="1"/>
            </p:cNvSpPr>
            <p:nvPr/>
          </p:nvSpPr>
          <p:spPr bwMode="auto">
            <a:xfrm flipV="1">
              <a:off x="1369" y="1505"/>
              <a:ext cx="836" cy="6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>
                <a:latin typeface="Calibri" panose="020F0502020204030204" pitchFamily="34" charset="0"/>
              </a:endParaRPr>
            </a:p>
          </p:txBody>
        </p:sp>
      </p:grpSp>
      <p:sp>
        <p:nvSpPr>
          <p:cNvPr id="6153" name="Line 18"/>
          <p:cNvSpPr>
            <a:spLocks noChangeShapeType="1"/>
          </p:cNvSpPr>
          <p:nvPr/>
        </p:nvSpPr>
        <p:spPr bwMode="auto">
          <a:xfrm rot="233082" flipH="1" flipV="1">
            <a:off x="5170488" y="2405063"/>
            <a:ext cx="1327150" cy="1050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libri" panose="020F0502020204030204" pitchFamily="34" charset="0"/>
            </a:endParaRPr>
          </a:p>
        </p:txBody>
      </p:sp>
      <p:sp>
        <p:nvSpPr>
          <p:cNvPr id="6154" name="Rectangle 21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7993062" cy="609600"/>
          </a:xfrm>
        </p:spPr>
        <p:txBody>
          <a:bodyPr/>
          <a:lstStyle/>
          <a:p>
            <a:pPr algn="l"/>
            <a:r>
              <a:rPr lang="en-AU" altLang="en-US" sz="4000" b="1" kern="1200" dirty="0">
                <a:solidFill>
                  <a:srgbClr val="FF0000"/>
                </a:solidFill>
                <a:latin typeface="Calibri" panose="020F0502020204030204" pitchFamily="34" charset="0"/>
              </a:rPr>
              <a:t>Throat and skin and ARF and APSGN</a:t>
            </a:r>
          </a:p>
        </p:txBody>
      </p:sp>
    </p:spTree>
    <p:extLst>
      <p:ext uri="{BB962C8B-B14F-4D97-AF65-F5344CB8AC3E}">
        <p14:creationId xmlns:p14="http://schemas.microsoft.com/office/powerpoint/2010/main" val="56149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anya RHD2">
  <a:themeElements>
    <a:clrScheme name="1_Tanya RHD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anya RHD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anya RHD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nya RHD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nya RHD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nya RHD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nya RHD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nya RHD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nya RHD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53565A"/>
      </a:dk1>
      <a:lt1>
        <a:srgbClr val="FFFFFF"/>
      </a:lt1>
      <a:dk2>
        <a:srgbClr val="CB6015"/>
      </a:dk2>
      <a:lt2>
        <a:srgbClr val="426DA9"/>
      </a:lt2>
      <a:accent1>
        <a:srgbClr val="93328E"/>
      </a:accent1>
      <a:accent2>
        <a:srgbClr val="4C4184"/>
      </a:accent2>
      <a:accent3>
        <a:srgbClr val="008578"/>
      </a:accent3>
      <a:accent4>
        <a:srgbClr val="658D1B"/>
      </a:accent4>
      <a:accent5>
        <a:srgbClr val="BFB800"/>
      </a:accent5>
      <a:accent6>
        <a:srgbClr val="B1B3B3"/>
      </a:accent6>
      <a:hlink>
        <a:srgbClr val="75787B"/>
      </a:hlink>
      <a:folHlink>
        <a:srgbClr val="6CA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</TotalTime>
  <Words>799</Words>
  <Application>Microsoft Office PowerPoint</Application>
  <PresentationFormat>On-screen Show (4:3)</PresentationFormat>
  <Paragraphs>189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1_Tanya RHD2</vt:lpstr>
      <vt:lpstr>1_Office Theme</vt:lpstr>
      <vt:lpstr>Chart</vt:lpstr>
      <vt:lpstr>   Primary Prevention  RHDA SA workshop March 2017 Menzies School Health Research  Claire Boardman Deputy Director, RHDAustralia  BN, Cert IC, MPH, CICP, Senior Lecturer Griffith University Qld.  </vt:lpstr>
      <vt:lpstr>PowerPoint Presentation</vt:lpstr>
      <vt:lpstr>PowerPoint Presentation</vt:lpstr>
      <vt:lpstr>PowerPoint Presentation</vt:lpstr>
      <vt:lpstr>PowerPoint Presentation</vt:lpstr>
      <vt:lpstr>THE ARF/RHD PATHWAY</vt:lpstr>
      <vt:lpstr>PowerPoint Presentation</vt:lpstr>
      <vt:lpstr>The RHD Pipeline</vt:lpstr>
      <vt:lpstr>Throat and skin and ARF and APSGN</vt:lpstr>
      <vt:lpstr>Pathogenesis of ARF</vt:lpstr>
      <vt:lpstr>Age and Gp A streptococcal  sequelae</vt:lpstr>
      <vt:lpstr>GENETICS STUDY</vt:lpstr>
      <vt:lpstr>Primordial prevention At each level</vt:lpstr>
      <vt:lpstr>Primordial prevention of ARF/RHD</vt:lpstr>
      <vt:lpstr>PowerPoint Presentation</vt:lpstr>
      <vt:lpstr>GAS Transmission and Crowding Warren Air Force Base, Wyoming USA</vt:lpstr>
      <vt:lpstr>PowerPoint Presentation</vt:lpstr>
      <vt:lpstr>The Big Picture</vt:lpstr>
      <vt:lpstr>Pyoderma and crowding</vt:lpstr>
      <vt:lpstr>Primary prevention</vt:lpstr>
      <vt:lpstr>Stopping GAS infection</vt:lpstr>
      <vt:lpstr>Primary Prevention of ARF/RHD</vt:lpstr>
      <vt:lpstr>Primary prevention of pyoderma – what works?</vt:lpstr>
      <vt:lpstr>PowerPoint Presentation</vt:lpstr>
      <vt:lpstr>Scabies</vt:lpstr>
      <vt:lpstr>Why is scabies so hard to eradicate?</vt:lpstr>
      <vt:lpstr>What we know we don’t know</vt:lpstr>
      <vt:lpstr>Take home messages</vt:lpstr>
    </vt:vector>
  </TitlesOfParts>
  <Company>Menzies School of Health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tmetcalf</dc:creator>
  <cp:lastModifiedBy>CDU</cp:lastModifiedBy>
  <cp:revision>245</cp:revision>
  <dcterms:created xsi:type="dcterms:W3CDTF">2010-09-29T23:04:07Z</dcterms:created>
  <dcterms:modified xsi:type="dcterms:W3CDTF">2017-03-28T21:58:32Z</dcterms:modified>
</cp:coreProperties>
</file>