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3" r:id="rId2"/>
  </p:sldMasterIdLst>
  <p:notesMasterIdLst>
    <p:notesMasterId r:id="rId16"/>
  </p:notesMasterIdLst>
  <p:sldIdLst>
    <p:sldId id="256" r:id="rId3"/>
    <p:sldId id="427" r:id="rId4"/>
    <p:sldId id="436" r:id="rId5"/>
    <p:sldId id="426" r:id="rId6"/>
    <p:sldId id="380" r:id="rId7"/>
    <p:sldId id="435" r:id="rId8"/>
    <p:sldId id="429" r:id="rId9"/>
    <p:sldId id="397" r:id="rId10"/>
    <p:sldId id="418" r:id="rId11"/>
    <p:sldId id="430" r:id="rId12"/>
    <p:sldId id="421" r:id="rId13"/>
    <p:sldId id="415" r:id="rId14"/>
    <p:sldId id="434" r:id="rId1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gency FB" pitchFamily="34" charset="0"/>
        <a:ea typeface="+mn-ea"/>
        <a:cs typeface="Arial" charset="0"/>
      </a:defRPr>
    </a:lvl1pPr>
    <a:lvl2pPr marL="457200" algn="l" rtl="0" fontAlgn="base">
      <a:spcBef>
        <a:spcPct val="0"/>
      </a:spcBef>
      <a:spcAft>
        <a:spcPct val="0"/>
      </a:spcAft>
      <a:defRPr kern="1200">
        <a:solidFill>
          <a:schemeClr val="tx1"/>
        </a:solidFill>
        <a:latin typeface="Agency FB" pitchFamily="34" charset="0"/>
        <a:ea typeface="+mn-ea"/>
        <a:cs typeface="Arial" charset="0"/>
      </a:defRPr>
    </a:lvl2pPr>
    <a:lvl3pPr marL="914400" algn="l" rtl="0" fontAlgn="base">
      <a:spcBef>
        <a:spcPct val="0"/>
      </a:spcBef>
      <a:spcAft>
        <a:spcPct val="0"/>
      </a:spcAft>
      <a:defRPr kern="1200">
        <a:solidFill>
          <a:schemeClr val="tx1"/>
        </a:solidFill>
        <a:latin typeface="Agency FB" pitchFamily="34" charset="0"/>
        <a:ea typeface="+mn-ea"/>
        <a:cs typeface="Arial" charset="0"/>
      </a:defRPr>
    </a:lvl3pPr>
    <a:lvl4pPr marL="1371600" algn="l" rtl="0" fontAlgn="base">
      <a:spcBef>
        <a:spcPct val="0"/>
      </a:spcBef>
      <a:spcAft>
        <a:spcPct val="0"/>
      </a:spcAft>
      <a:defRPr kern="1200">
        <a:solidFill>
          <a:schemeClr val="tx1"/>
        </a:solidFill>
        <a:latin typeface="Agency FB" pitchFamily="34" charset="0"/>
        <a:ea typeface="+mn-ea"/>
        <a:cs typeface="Arial" charset="0"/>
      </a:defRPr>
    </a:lvl4pPr>
    <a:lvl5pPr marL="1828800" algn="l" rtl="0" fontAlgn="base">
      <a:spcBef>
        <a:spcPct val="0"/>
      </a:spcBef>
      <a:spcAft>
        <a:spcPct val="0"/>
      </a:spcAft>
      <a:defRPr kern="1200">
        <a:solidFill>
          <a:schemeClr val="tx1"/>
        </a:solidFill>
        <a:latin typeface="Agency FB" pitchFamily="34" charset="0"/>
        <a:ea typeface="+mn-ea"/>
        <a:cs typeface="Arial" charset="0"/>
      </a:defRPr>
    </a:lvl5pPr>
    <a:lvl6pPr marL="2286000" algn="l" defTabSz="914400" rtl="0" eaLnBrk="1" latinLnBrk="0" hangingPunct="1">
      <a:defRPr kern="1200">
        <a:solidFill>
          <a:schemeClr val="tx1"/>
        </a:solidFill>
        <a:latin typeface="Agency FB" pitchFamily="34" charset="0"/>
        <a:ea typeface="+mn-ea"/>
        <a:cs typeface="Arial" charset="0"/>
      </a:defRPr>
    </a:lvl6pPr>
    <a:lvl7pPr marL="2743200" algn="l" defTabSz="914400" rtl="0" eaLnBrk="1" latinLnBrk="0" hangingPunct="1">
      <a:defRPr kern="1200">
        <a:solidFill>
          <a:schemeClr val="tx1"/>
        </a:solidFill>
        <a:latin typeface="Agency FB" pitchFamily="34" charset="0"/>
        <a:ea typeface="+mn-ea"/>
        <a:cs typeface="Arial" charset="0"/>
      </a:defRPr>
    </a:lvl7pPr>
    <a:lvl8pPr marL="3200400" algn="l" defTabSz="914400" rtl="0" eaLnBrk="1" latinLnBrk="0" hangingPunct="1">
      <a:defRPr kern="1200">
        <a:solidFill>
          <a:schemeClr val="tx1"/>
        </a:solidFill>
        <a:latin typeface="Agency FB" pitchFamily="34" charset="0"/>
        <a:ea typeface="+mn-ea"/>
        <a:cs typeface="Arial" charset="0"/>
      </a:defRPr>
    </a:lvl8pPr>
    <a:lvl9pPr marL="3657600" algn="l" defTabSz="914400" rtl="0" eaLnBrk="1" latinLnBrk="0" hangingPunct="1">
      <a:defRPr kern="1200">
        <a:solidFill>
          <a:schemeClr val="tx1"/>
        </a:solidFill>
        <a:latin typeface="Agency FB"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D7944B"/>
    <a:srgbClr val="FDB824"/>
    <a:srgbClr val="FF3224"/>
    <a:srgbClr val="F2E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344" autoAdjust="0"/>
    <p:restoredTop sz="86400" autoAdjust="0"/>
  </p:normalViewPr>
  <p:slideViewPr>
    <p:cSldViewPr>
      <p:cViewPr varScale="1">
        <p:scale>
          <a:sx n="58" d="100"/>
          <a:sy n="58" d="100"/>
        </p:scale>
        <p:origin x="816" y="56"/>
      </p:cViewPr>
      <p:guideLst>
        <p:guide orient="horz" pos="2160"/>
        <p:guide pos="2880"/>
      </p:guideLst>
    </p:cSldViewPr>
  </p:slideViewPr>
  <p:outlineViewPr>
    <p:cViewPr>
      <p:scale>
        <a:sx n="33" d="100"/>
        <a:sy n="33" d="100"/>
      </p:scale>
      <p:origin x="258" y="5034"/>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F609C48F-702C-47A4-B461-33A571D311E7}" type="datetimeFigureOut">
              <a:rPr lang="en-AU"/>
              <a:pPr>
                <a:defRPr/>
              </a:pPr>
              <a:t>29/03/2017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9D416A4-1405-4298-94FF-3A624742CBCE}" type="slidenum">
              <a:rPr lang="en-AU"/>
              <a:pPr>
                <a:defRPr/>
              </a:pPr>
              <a:t>‹#›</a:t>
            </a:fld>
            <a:endParaRPr lang="en-AU"/>
          </a:p>
        </p:txBody>
      </p:sp>
    </p:spTree>
    <p:extLst>
      <p:ext uri="{BB962C8B-B14F-4D97-AF65-F5344CB8AC3E}">
        <p14:creationId xmlns:p14="http://schemas.microsoft.com/office/powerpoint/2010/main" val="176836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1076" tIns="45538" rIns="91076" bIns="45538"/>
          <a:lstStyle/>
          <a:p>
            <a:pPr defTabSz="910759" eaLnBrk="0" fontAlgn="base" hangingPunct="0">
              <a:spcBef>
                <a:spcPct val="30000"/>
              </a:spcBef>
              <a:spcAft>
                <a:spcPct val="0"/>
              </a:spcAft>
              <a:defRPr/>
            </a:pPr>
            <a:endParaRPr lang="en-AU" dirty="0"/>
          </a:p>
        </p:txBody>
      </p:sp>
      <p:sp>
        <p:nvSpPr>
          <p:cNvPr id="4" name="Slide Number Placeholder 3"/>
          <p:cNvSpPr>
            <a:spLocks noGrp="1"/>
          </p:cNvSpPr>
          <p:nvPr>
            <p:ph type="sldNum" sz="quarter" idx="10"/>
          </p:nvPr>
        </p:nvSpPr>
        <p:spPr>
          <a:xfrm>
            <a:off x="3884514" y="8685335"/>
            <a:ext cx="2971906" cy="457200"/>
          </a:xfrm>
          <a:prstGeom prst="rect">
            <a:avLst/>
          </a:prstGeom>
        </p:spPr>
        <p:txBody>
          <a:bodyPr lIns="91076" tIns="45538" rIns="91076" bIns="45538"/>
          <a:lstStyle/>
          <a:p>
            <a:pPr>
              <a:defRPr/>
            </a:pPr>
            <a:fld id="{84FC9A27-99AC-CF41-97BF-D11552CB2884}" type="slidenum">
              <a:rPr lang="en-US" smtClean="0"/>
              <a:pPr>
                <a:defRPr/>
              </a:pPr>
              <a:t>3</a:t>
            </a:fld>
            <a:endParaRPr lang="en-US"/>
          </a:p>
        </p:txBody>
      </p:sp>
    </p:spTree>
    <p:extLst>
      <p:ext uri="{BB962C8B-B14F-4D97-AF65-F5344CB8AC3E}">
        <p14:creationId xmlns:p14="http://schemas.microsoft.com/office/powerpoint/2010/main" val="6076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9D416A4-1405-4298-94FF-3A624742CBCE}" type="slidenum">
              <a:rPr lang="en-AU" smtClean="0"/>
              <a:pPr>
                <a:defRPr/>
              </a:pPr>
              <a:t>4</a:t>
            </a:fld>
            <a:endParaRPr lang="en-AU"/>
          </a:p>
        </p:txBody>
      </p:sp>
    </p:spTree>
    <p:extLst>
      <p:ext uri="{BB962C8B-B14F-4D97-AF65-F5344CB8AC3E}">
        <p14:creationId xmlns:p14="http://schemas.microsoft.com/office/powerpoint/2010/main" val="272470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5361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ccccccc</a:t>
            </a:r>
            <a:endParaRPr lang="en-AU" dirty="0"/>
          </a:p>
        </p:txBody>
      </p:sp>
      <p:sp>
        <p:nvSpPr>
          <p:cNvPr id="4" name="Slide Number Placeholder 3"/>
          <p:cNvSpPr>
            <a:spLocks noGrp="1"/>
          </p:cNvSpPr>
          <p:nvPr>
            <p:ph type="sldNum" sz="quarter" idx="10"/>
          </p:nvPr>
        </p:nvSpPr>
        <p:spPr/>
        <p:txBody>
          <a:bodyPr/>
          <a:lstStyle/>
          <a:p>
            <a:pPr>
              <a:defRPr/>
            </a:pPr>
            <a:fld id="{C9D416A4-1405-4298-94FF-3A624742CBCE}" type="slidenum">
              <a:rPr lang="en-AU" smtClean="0"/>
              <a:pPr>
                <a:defRPr/>
              </a:pPr>
              <a:t>11</a:t>
            </a:fld>
            <a:endParaRPr lang="en-AU"/>
          </a:p>
        </p:txBody>
      </p:sp>
    </p:spTree>
    <p:extLst>
      <p:ext uri="{BB962C8B-B14F-4D97-AF65-F5344CB8AC3E}">
        <p14:creationId xmlns:p14="http://schemas.microsoft.com/office/powerpoint/2010/main" val="95410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1076" tIns="45538" rIns="91076" bIns="45538"/>
          <a:lstStyle/>
          <a:p>
            <a:endParaRPr lang="en-AU" baseline="0" dirty="0"/>
          </a:p>
        </p:txBody>
      </p:sp>
      <p:sp>
        <p:nvSpPr>
          <p:cNvPr id="4" name="Slide Number Placeholder 3"/>
          <p:cNvSpPr>
            <a:spLocks noGrp="1"/>
          </p:cNvSpPr>
          <p:nvPr>
            <p:ph type="sldNum" sz="quarter" idx="10"/>
          </p:nvPr>
        </p:nvSpPr>
        <p:spPr>
          <a:xfrm>
            <a:off x="3884514" y="8685335"/>
            <a:ext cx="2971906" cy="457200"/>
          </a:xfrm>
          <a:prstGeom prst="rect">
            <a:avLst/>
          </a:prstGeom>
        </p:spPr>
        <p:txBody>
          <a:bodyPr lIns="91076" tIns="45538" rIns="91076" bIns="45538"/>
          <a:lstStyle/>
          <a:p>
            <a:fld id="{2128C508-9378-416B-A78D-286D5528740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02362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Menzies logo.JPG"/>
          <p:cNvPicPr>
            <a:picLocks noChangeAspect="1"/>
          </p:cNvPicPr>
          <p:nvPr userDrawn="1"/>
        </p:nvPicPr>
        <p:blipFill>
          <a:blip r:embed="rId2" cstate="print"/>
          <a:srcRect/>
          <a:stretch>
            <a:fillRect/>
          </a:stretch>
        </p:blipFill>
        <p:spPr bwMode="auto">
          <a:xfrm>
            <a:off x="7956550" y="6308725"/>
            <a:ext cx="1081088" cy="4460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5175"/>
            <a:ext cx="2057400" cy="56880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765175"/>
            <a:ext cx="6019800"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083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4117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0872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1050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1735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969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1275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9831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5062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1031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490825C-9B63-44C2-8003-B8444CC7189E}" type="datetimeFigureOut">
              <a:rPr lang="en-AU" smtClean="0">
                <a:solidFill>
                  <a:prstClr val="black">
                    <a:tint val="75000"/>
                  </a:prstClr>
                </a:solidFill>
              </a:rPr>
              <a:pPr/>
              <a:t>29/03/2017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31C2C2F-CB98-4DC9-98DC-4AE4569E86BF}"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7492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5175"/>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600200"/>
            <a:ext cx="8229600" cy="4852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pic>
        <p:nvPicPr>
          <p:cNvPr id="1028" name="Picture 4" descr="header_electronic"/>
          <p:cNvPicPr>
            <a:picLocks noChangeAspect="1" noChangeArrowheads="1"/>
          </p:cNvPicPr>
          <p:nvPr/>
        </p:nvPicPr>
        <p:blipFill>
          <a:blip r:embed="rId13" cstate="print"/>
          <a:srcRect b="64738"/>
          <a:stretch>
            <a:fillRect/>
          </a:stretch>
        </p:blipFill>
        <p:spPr bwMode="auto">
          <a:xfrm>
            <a:off x="0" y="0"/>
            <a:ext cx="9144000" cy="706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490825C-9B63-44C2-8003-B8444CC7189E}" type="datetimeFigureOut">
              <a:rPr lang="en-AU" smtClean="0">
                <a:solidFill>
                  <a:prstClr val="black">
                    <a:tint val="75000"/>
                  </a:prstClr>
                </a:solidFill>
                <a:latin typeface="Calibri"/>
              </a:rPr>
              <a:pPr fontAlgn="auto">
                <a:spcBef>
                  <a:spcPts val="0"/>
                </a:spcBef>
                <a:spcAft>
                  <a:spcPts val="0"/>
                </a:spcAft>
              </a:pPr>
              <a:t>29/03/2017</a:t>
            </a:fld>
            <a:endParaRPr lang="en-AU">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1C2C2F-CB98-4DC9-98DC-4AE4569E86BF}" type="slidenum">
              <a:rPr lang="en-AU" smtClean="0">
                <a:solidFill>
                  <a:prstClr val="black">
                    <a:tint val="75000"/>
                  </a:prstClr>
                </a:solidFill>
                <a:latin typeface="Calibri"/>
              </a:rPr>
              <a:pPr fontAlgn="auto">
                <a:spcBef>
                  <a:spcPts val="0"/>
                </a:spcBef>
                <a:spcAft>
                  <a:spcPts val="0"/>
                </a:spcAft>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20614791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179512" y="3645024"/>
            <a:ext cx="8893311" cy="432048"/>
          </a:xfrm>
        </p:spPr>
        <p:txBody>
          <a:bodyPr/>
          <a:lstStyle/>
          <a:p>
            <a:pPr algn="r">
              <a:spcBef>
                <a:spcPct val="20000"/>
              </a:spcBef>
            </a:pPr>
            <a:br>
              <a:rPr lang="en-AU" sz="2000" dirty="0">
                <a:solidFill>
                  <a:schemeClr val="tx1"/>
                </a:solidFill>
                <a:latin typeface="Calibri" panose="020F0502020204030204" pitchFamily="34" charset="0"/>
              </a:rPr>
            </a:br>
            <a:br>
              <a:rPr lang="en-AU" sz="2000" dirty="0">
                <a:solidFill>
                  <a:schemeClr val="tx1"/>
                </a:solidFill>
                <a:latin typeface="Calibri" panose="020F0502020204030204" pitchFamily="34" charset="0"/>
              </a:rPr>
            </a:br>
            <a:br>
              <a:rPr lang="en-AU" sz="2000" dirty="0">
                <a:solidFill>
                  <a:schemeClr val="tx1"/>
                </a:solidFill>
                <a:latin typeface="Calibri" panose="020F0502020204030204" pitchFamily="34" charset="0"/>
              </a:rPr>
            </a:br>
            <a:r>
              <a:rPr lang="en-AU" sz="4000" b="1" dirty="0">
                <a:solidFill>
                  <a:srgbClr val="C00000"/>
                </a:solidFill>
                <a:latin typeface="Calibri" panose="020F0502020204030204" pitchFamily="34" charset="0"/>
              </a:rPr>
              <a:t> </a:t>
            </a:r>
            <a:br>
              <a:rPr lang="en-AU" sz="4000" b="1" dirty="0">
                <a:solidFill>
                  <a:srgbClr val="C00000"/>
                </a:solidFill>
                <a:latin typeface="Calibri" panose="020F0502020204030204" pitchFamily="34" charset="0"/>
              </a:rPr>
            </a:br>
            <a:r>
              <a:rPr lang="en-AU" sz="4000" b="1" dirty="0">
                <a:solidFill>
                  <a:srgbClr val="C00000"/>
                </a:solidFill>
                <a:latin typeface="Calibri" panose="020F0502020204030204" pitchFamily="34" charset="0"/>
              </a:rPr>
              <a:t>Rheumatic heart disease </a:t>
            </a:r>
            <a:br>
              <a:rPr lang="en-AU" sz="4000" b="1" dirty="0">
                <a:solidFill>
                  <a:srgbClr val="C00000"/>
                </a:solidFill>
                <a:latin typeface="Calibri" panose="020F0502020204030204" pitchFamily="34" charset="0"/>
              </a:rPr>
            </a:br>
            <a:r>
              <a:rPr lang="en-AU" sz="4000" b="1" dirty="0">
                <a:solidFill>
                  <a:srgbClr val="C00000"/>
                </a:solidFill>
                <a:latin typeface="Calibri" panose="020F0502020204030204" pitchFamily="34" charset="0"/>
              </a:rPr>
              <a:t>and ‘Women’s business’ </a:t>
            </a:r>
            <a:br>
              <a:rPr lang="en-AU" sz="4000" dirty="0">
                <a:solidFill>
                  <a:srgbClr val="C00000"/>
                </a:solidFill>
                <a:latin typeface="Calibri" panose="020F0502020204030204" pitchFamily="34" charset="0"/>
              </a:rPr>
            </a:br>
            <a:br>
              <a:rPr lang="en-AU" sz="3600" b="1" dirty="0">
                <a:solidFill>
                  <a:srgbClr val="FFC000"/>
                </a:solidFill>
                <a:latin typeface="Calibri" panose="020F0502020204030204" pitchFamily="34" charset="0"/>
              </a:rPr>
            </a:br>
            <a:r>
              <a:rPr lang="en-AU" sz="3600" b="1" dirty="0">
                <a:solidFill>
                  <a:srgbClr val="FFC000"/>
                </a:solidFill>
                <a:latin typeface="Calibri" panose="020F0502020204030204" pitchFamily="34" charset="0"/>
              </a:rPr>
              <a:t>SAHMRI March</a:t>
            </a:r>
            <a:r>
              <a:rPr lang="en-AU" sz="3200" b="1" dirty="0">
                <a:solidFill>
                  <a:srgbClr val="FFC000"/>
                </a:solidFill>
                <a:latin typeface="Calibri" panose="020F0502020204030204" pitchFamily="34" charset="0"/>
              </a:rPr>
              <a:t> 2017</a:t>
            </a:r>
            <a:br>
              <a:rPr lang="en-AU" sz="3200" b="1" dirty="0">
                <a:solidFill>
                  <a:srgbClr val="FFC000"/>
                </a:solidFill>
                <a:latin typeface="Calibri" panose="020F0502020204030204" pitchFamily="34" charset="0"/>
              </a:rPr>
            </a:br>
            <a:br>
              <a:rPr lang="en-AU" sz="2000" dirty="0">
                <a:solidFill>
                  <a:srgbClr val="C00000"/>
                </a:solidFill>
                <a:latin typeface="Calibri" panose="020F0502020204030204" pitchFamily="34" charset="0"/>
              </a:rPr>
            </a:br>
            <a:r>
              <a:rPr lang="en-AU" sz="2000" b="1" dirty="0">
                <a:solidFill>
                  <a:srgbClr val="C00000"/>
                </a:solidFill>
                <a:latin typeface="Calibri" panose="020F0502020204030204" pitchFamily="34" charset="0"/>
              </a:rPr>
              <a:t>Associate Professor Suzanne Belton</a:t>
            </a:r>
            <a:br>
              <a:rPr lang="en-AU" sz="2000" b="1" dirty="0">
                <a:solidFill>
                  <a:srgbClr val="C00000"/>
                </a:solidFill>
                <a:latin typeface="Calibri" panose="020F0502020204030204" pitchFamily="34" charset="0"/>
              </a:rPr>
            </a:br>
            <a:r>
              <a:rPr lang="en-AU" sz="2000" b="1" dirty="0">
                <a:solidFill>
                  <a:srgbClr val="C00000"/>
                </a:solidFill>
                <a:latin typeface="Calibri" panose="020F0502020204030204" pitchFamily="34" charset="0"/>
              </a:rPr>
              <a:t>Principal Research Fellow, RHDAustralia </a:t>
            </a:r>
            <a:br>
              <a:rPr lang="en-AU" sz="2000" b="1" dirty="0">
                <a:latin typeface="Calibri" panose="020F0502020204030204" pitchFamily="34" charset="0"/>
              </a:rPr>
            </a:br>
            <a:br>
              <a:rPr lang="en-AU" sz="2000" dirty="0">
                <a:solidFill>
                  <a:srgbClr val="DEDBCC"/>
                </a:solidFill>
                <a:latin typeface="Calibri" panose="020F0502020204030204" pitchFamily="34" charset="0"/>
              </a:rPr>
            </a:br>
            <a:endParaRPr lang="en-US" sz="2000" dirty="0">
              <a:latin typeface="Calibri" panose="020F0502020204030204" pitchFamily="34" charset="0"/>
            </a:endParaRPr>
          </a:p>
        </p:txBody>
      </p:sp>
      <p:pic>
        <p:nvPicPr>
          <p:cNvPr id="14338" name="Picture 4" descr="header_electronic"/>
          <p:cNvPicPr>
            <a:picLocks noChangeAspect="1" noChangeArrowheads="1"/>
          </p:cNvPicPr>
          <p:nvPr/>
        </p:nvPicPr>
        <p:blipFill>
          <a:blip r:embed="rId2" cstate="print"/>
          <a:srcRect/>
          <a:stretch>
            <a:fillRect/>
          </a:stretch>
        </p:blipFill>
        <p:spPr bwMode="auto">
          <a:xfrm>
            <a:off x="0" y="0"/>
            <a:ext cx="9144000" cy="2003425"/>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90" y="2003425"/>
            <a:ext cx="22685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sbelton2\Desktop\Photos for film\Babies\CU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717032"/>
            <a:ext cx="2953108" cy="2953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423" y="764704"/>
            <a:ext cx="9144000" cy="503238"/>
          </a:xfrm>
        </p:spPr>
        <p:txBody>
          <a:bodyPr/>
          <a:lstStyle/>
          <a:p>
            <a:r>
              <a:rPr lang="en-US" sz="3200" b="1" dirty="0">
                <a:solidFill>
                  <a:srgbClr val="C00000"/>
                </a:solidFill>
                <a:latin typeface="Calibri" panose="020F0502020204030204" pitchFamily="34" charset="0"/>
              </a:rPr>
              <a:t>Caring for Sylvia</a:t>
            </a:r>
            <a:endParaRPr lang="en-AU" sz="3200" b="1" dirty="0">
              <a:solidFill>
                <a:srgbClr val="C00000"/>
              </a:solidFill>
              <a:latin typeface="Calibri" panose="020F0502020204030204" pitchFamily="34" charset="0"/>
            </a:endParaRPr>
          </a:p>
        </p:txBody>
      </p:sp>
      <p:sp>
        <p:nvSpPr>
          <p:cNvPr id="49155" name="Rectangle 3"/>
          <p:cNvSpPr>
            <a:spLocks noGrp="1" noChangeArrowheads="1"/>
          </p:cNvSpPr>
          <p:nvPr>
            <p:ph type="body" idx="4294967295"/>
          </p:nvPr>
        </p:nvSpPr>
        <p:spPr>
          <a:xfrm>
            <a:off x="468314" y="1628775"/>
            <a:ext cx="8136133" cy="4852988"/>
          </a:xfrm>
        </p:spPr>
        <p:txBody>
          <a:bodyPr/>
          <a:lstStyle/>
          <a:p>
            <a:r>
              <a:rPr lang="en-AU" sz="2400" dirty="0"/>
              <a:t>Who needs to be involved with Sylvia’s care?</a:t>
            </a:r>
          </a:p>
          <a:p>
            <a:r>
              <a:rPr lang="en-AU" sz="2400" dirty="0"/>
              <a:t>What issues seem to be the most important to Sylvia?</a:t>
            </a:r>
          </a:p>
          <a:p>
            <a:r>
              <a:rPr lang="en-AU" sz="2400" dirty="0"/>
              <a:t>How do you think you can look after Sylvia?</a:t>
            </a:r>
          </a:p>
          <a:p>
            <a:pPr marL="0" indent="0">
              <a:lnSpc>
                <a:spcPct val="90000"/>
              </a:lnSpc>
              <a:buNone/>
            </a:pPr>
            <a:endParaRPr lang="en-AU" sz="2400" dirty="0">
              <a:latin typeface="Calibri" panose="020F0502020204030204" pitchFamily="34" charset="0"/>
            </a:endParaRPr>
          </a:p>
        </p:txBody>
      </p:sp>
      <p:pic>
        <p:nvPicPr>
          <p:cNvPr id="2051" name="Picture 3" descr="C:\Users\sbelton2\Desktop\Photos for film\Echos\P11403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717032"/>
            <a:ext cx="3563888" cy="267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7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3"/>
            <a:ext cx="8892480"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AU" sz="3200" b="1" kern="0" dirty="0">
                <a:solidFill>
                  <a:srgbClr val="C00000"/>
                </a:solidFill>
                <a:latin typeface="Calibri" panose="020F0502020204030204" pitchFamily="34" charset="0"/>
                <a:ea typeface="+mj-ea"/>
                <a:cs typeface="+mj-cs"/>
              </a:rPr>
              <a:t>Best practice the 6 Cs</a:t>
            </a:r>
          </a:p>
        </p:txBody>
      </p:sp>
      <p:sp>
        <p:nvSpPr>
          <p:cNvPr id="3" name="Rectangle 2"/>
          <p:cNvSpPr/>
          <p:nvPr/>
        </p:nvSpPr>
        <p:spPr>
          <a:xfrm>
            <a:off x="307890" y="1700808"/>
            <a:ext cx="5632262" cy="4212692"/>
          </a:xfrm>
          <a:prstGeom prst="rect">
            <a:avLst/>
          </a:prstGeom>
        </p:spPr>
        <p:txBody>
          <a:bodyPr wrap="square">
            <a:spAutoFit/>
          </a:bodyPr>
          <a:lstStyle/>
          <a:p>
            <a:pPr marL="342900" indent="-342900">
              <a:lnSpc>
                <a:spcPct val="150000"/>
              </a:lnSpc>
              <a:buFont typeface="Arial" panose="020B0604020202020204" pitchFamily="34" charset="0"/>
              <a:buChar char="•"/>
            </a:pPr>
            <a:r>
              <a:rPr lang="en-AU" sz="2400" dirty="0">
                <a:latin typeface="Calibri" panose="020F0502020204030204" pitchFamily="34" charset="0"/>
                <a:cs typeface="+mn-cs"/>
              </a:rPr>
              <a:t>Clinical knowledge </a:t>
            </a:r>
            <a:endParaRPr lang="en-AU" sz="1200" dirty="0">
              <a:solidFill>
                <a:srgbClr val="FF0000"/>
              </a:solidFill>
              <a:latin typeface="Calibri" panose="020F0502020204030204" pitchFamily="34" charset="0"/>
              <a:cs typeface="+mn-cs"/>
            </a:endParaRPr>
          </a:p>
          <a:p>
            <a:pPr marL="342900" indent="-342900">
              <a:lnSpc>
                <a:spcPct val="150000"/>
              </a:lnSpc>
              <a:buFont typeface="Arial" panose="020B0604020202020204" pitchFamily="34" charset="0"/>
              <a:buChar char="•"/>
            </a:pPr>
            <a:endParaRPr lang="en-AU" sz="1050" dirty="0">
              <a:latin typeface="Calibri" panose="020F0502020204030204" pitchFamily="34" charset="0"/>
              <a:cs typeface="+mn-cs"/>
            </a:endParaRPr>
          </a:p>
          <a:p>
            <a:pPr marL="342900" indent="-342900">
              <a:lnSpc>
                <a:spcPct val="150000"/>
              </a:lnSpc>
              <a:buFont typeface="Arial" panose="020B0604020202020204" pitchFamily="34" charset="0"/>
              <a:buChar char="•"/>
            </a:pPr>
            <a:r>
              <a:rPr lang="en-AU" sz="2400" dirty="0">
                <a:latin typeface="Calibri" panose="020F0502020204030204" pitchFamily="34" charset="0"/>
                <a:cs typeface="+mn-cs"/>
              </a:rPr>
              <a:t>Cultural competency</a:t>
            </a:r>
          </a:p>
          <a:p>
            <a:pPr marL="342900" indent="-342900">
              <a:lnSpc>
                <a:spcPct val="150000"/>
              </a:lnSpc>
              <a:buFont typeface="Arial" panose="020B0604020202020204" pitchFamily="34" charset="0"/>
              <a:buChar char="•"/>
            </a:pPr>
            <a:r>
              <a:rPr lang="en-AU" sz="2400" dirty="0">
                <a:latin typeface="Calibri" panose="020F0502020204030204" pitchFamily="34" charset="0"/>
                <a:cs typeface="+mn-cs"/>
              </a:rPr>
              <a:t>Continuity of care and coordination</a:t>
            </a:r>
          </a:p>
          <a:p>
            <a:pPr marL="342900" indent="-342900">
              <a:lnSpc>
                <a:spcPct val="150000"/>
              </a:lnSpc>
              <a:buFont typeface="Arial" panose="020B0604020202020204" pitchFamily="34" charset="0"/>
              <a:buChar char="•"/>
            </a:pPr>
            <a:r>
              <a:rPr lang="en-AU" sz="2400" dirty="0">
                <a:latin typeface="Calibri" panose="020F0502020204030204" pitchFamily="34" charset="0"/>
                <a:cs typeface="+mn-cs"/>
              </a:rPr>
              <a:t>Consent</a:t>
            </a:r>
          </a:p>
          <a:p>
            <a:pPr marL="342900" indent="-342900">
              <a:lnSpc>
                <a:spcPct val="150000"/>
              </a:lnSpc>
              <a:buFont typeface="Arial" panose="020B0604020202020204" pitchFamily="34" charset="0"/>
              <a:buChar char="•"/>
            </a:pPr>
            <a:r>
              <a:rPr lang="en-AU" sz="2400" dirty="0">
                <a:latin typeface="Calibri" panose="020F0502020204030204" pitchFamily="34" charset="0"/>
                <a:cs typeface="+mn-cs"/>
              </a:rPr>
              <a:t>Complete care</a:t>
            </a:r>
          </a:p>
          <a:p>
            <a:pPr>
              <a:lnSpc>
                <a:spcPct val="150000"/>
              </a:lnSpc>
            </a:pPr>
            <a:r>
              <a:rPr lang="en-AU" sz="2400" dirty="0">
                <a:latin typeface="Calibri" panose="020F0502020204030204" pitchFamily="34" charset="0"/>
                <a:cs typeface="+mn-cs"/>
              </a:rPr>
              <a:t>	(social/psycho/education)</a:t>
            </a:r>
          </a:p>
          <a:p>
            <a:pPr marL="342900" indent="-342900">
              <a:lnSpc>
                <a:spcPct val="150000"/>
              </a:lnSpc>
              <a:buFont typeface="Arial" panose="020B0604020202020204" pitchFamily="34" charset="0"/>
              <a:buChar char="•"/>
            </a:pPr>
            <a:r>
              <a:rPr lang="en-AU" sz="2400" dirty="0">
                <a:latin typeface="Calibri" panose="020F0502020204030204" pitchFamily="34" charset="0"/>
                <a:cs typeface="+mn-cs"/>
              </a:rPr>
              <a:t>Contraception</a:t>
            </a:r>
            <a:endParaRPr lang="en-AU" sz="1200" dirty="0">
              <a:latin typeface="Calibri" panose="020F0502020204030204" pitchFamily="34" charset="0"/>
              <a:cs typeface="+mn-cs"/>
            </a:endParaRPr>
          </a:p>
        </p:txBody>
      </p:sp>
      <p:pic>
        <p:nvPicPr>
          <p:cNvPr id="5122" name="Picture 2" descr="C:\Users\sbelton2\Desktop\Photos for film\Babies\Florette baby-Colleen WurramaraBaogt Feb 15_0082_consented-(ZF-8982-13235-1-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005064"/>
            <a:ext cx="4172712"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7389" y="-118754"/>
            <a:ext cx="9144000" cy="6869843"/>
          </a:xfrm>
          <a:prstGeom prst="rect">
            <a:avLst/>
          </a:prstGeom>
          <a:no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white"/>
                </a:solidFill>
              </a:rPr>
              <a:t>Our Vision</a:t>
            </a:r>
          </a:p>
        </p:txBody>
      </p:sp>
      <p:sp>
        <p:nvSpPr>
          <p:cNvPr id="6" name="Rounded Rectangle 5"/>
          <p:cNvSpPr/>
          <p:nvPr/>
        </p:nvSpPr>
        <p:spPr>
          <a:xfrm>
            <a:off x="2406664" y="856161"/>
            <a:ext cx="3226051" cy="1260032"/>
          </a:xfrm>
          <a:prstGeom prst="roundRect">
            <a:avLst/>
          </a:prstGeom>
          <a:noFill/>
          <a:ln w="57150">
            <a:solidFill>
              <a:srgbClr val="C00000"/>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en-US" sz="1100" dirty="0">
              <a:solidFill>
                <a:prstClr val="black"/>
              </a:solidFill>
            </a:endParaRPr>
          </a:p>
        </p:txBody>
      </p:sp>
      <p:sp>
        <p:nvSpPr>
          <p:cNvPr id="16" name="TextBox 15"/>
          <p:cNvSpPr txBox="1"/>
          <p:nvPr/>
        </p:nvSpPr>
        <p:spPr>
          <a:xfrm>
            <a:off x="2406662" y="252100"/>
            <a:ext cx="6088224"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panose="020F0502020204030204"/>
                <a:cs typeface="+mn-cs"/>
              </a:rPr>
              <a:t>Quiz</a:t>
            </a:r>
          </a:p>
        </p:txBody>
      </p:sp>
      <p:pic>
        <p:nvPicPr>
          <p:cNvPr id="13" name="Picture 12" descr="M:\RHD\RHD Australia\RHDAUSTRALIA 2012_2015\MEDIA MARKETING AND COMMUNICATION\LOGOS\RHDA Style Guide &amp; Logos\RHDAustralia Log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4" y="6021287"/>
            <a:ext cx="1009650" cy="729801"/>
          </a:xfrm>
          <a:prstGeom prst="rect">
            <a:avLst/>
          </a:prstGeom>
          <a:noFill/>
          <a:ln>
            <a:noFill/>
          </a:ln>
          <a:effectLst>
            <a:softEdge rad="6350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2696"/>
            <a:ext cx="2314974" cy="2392362"/>
          </a:xfrm>
          <a:prstGeom prst="rect">
            <a:avLst/>
          </a:prstGeom>
          <a:solidFill>
            <a:schemeClr val="bg1"/>
          </a:solidFill>
          <a:effectLst>
            <a:softEdge rad="76200"/>
          </a:effectLst>
        </p:spPr>
      </p:pic>
      <p:sp>
        <p:nvSpPr>
          <p:cNvPr id="17" name="Rounded Rectangle 16"/>
          <p:cNvSpPr/>
          <p:nvPr/>
        </p:nvSpPr>
        <p:spPr>
          <a:xfrm>
            <a:off x="97389" y="3512000"/>
            <a:ext cx="2267938" cy="1678923"/>
          </a:xfrm>
          <a:prstGeom prst="roundRect">
            <a:avLst/>
          </a:prstGeom>
          <a:solidFill>
            <a:schemeClr val="bg1"/>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a:solidFill>
                  <a:prstClr val="black"/>
                </a:solidFill>
              </a:rPr>
              <a:t>Our Mission</a:t>
            </a:r>
          </a:p>
          <a:p>
            <a:pPr algn="ctr" fontAlgn="auto">
              <a:spcBef>
                <a:spcPts val="0"/>
              </a:spcBef>
              <a:spcAft>
                <a:spcPts val="0"/>
              </a:spcAft>
            </a:pPr>
            <a:r>
              <a:rPr lang="en-AU" sz="1400" dirty="0">
                <a:solidFill>
                  <a:prstClr val="black"/>
                </a:solidFill>
              </a:rPr>
              <a:t>To prevent and reduce acute rheumatic fever and rheumatic disease in Australia</a:t>
            </a:r>
            <a:endParaRPr lang="en-US" sz="1400" dirty="0">
              <a:solidFill>
                <a:prstClr val="black"/>
              </a:solidFill>
            </a:endParaRPr>
          </a:p>
          <a:p>
            <a:pPr algn="ctr" fontAlgn="auto">
              <a:spcBef>
                <a:spcPts val="0"/>
              </a:spcBef>
              <a:spcAft>
                <a:spcPts val="0"/>
              </a:spcAft>
            </a:pPr>
            <a:endParaRPr lang="en-US" sz="1400" b="1" dirty="0">
              <a:solidFill>
                <a:prstClr val="black"/>
              </a:solidFill>
            </a:endParaRPr>
          </a:p>
        </p:txBody>
      </p:sp>
      <p:sp>
        <p:nvSpPr>
          <p:cNvPr id="10" name="Rectangle 9"/>
          <p:cNvSpPr/>
          <p:nvPr/>
        </p:nvSpPr>
        <p:spPr>
          <a:xfrm>
            <a:off x="381681" y="1385389"/>
            <a:ext cx="1435894" cy="830997"/>
          </a:xfrm>
          <a:prstGeom prst="rect">
            <a:avLst/>
          </a:prstGeom>
        </p:spPr>
        <p:txBody>
          <a:bodyPr wrap="square">
            <a:spAutoFit/>
          </a:bodyPr>
          <a:lstStyle/>
          <a:p>
            <a:pPr algn="ctr" fontAlgn="auto">
              <a:spcBef>
                <a:spcPts val="0"/>
              </a:spcBef>
              <a:spcAft>
                <a:spcPts val="0"/>
              </a:spcAft>
            </a:pPr>
            <a:r>
              <a:rPr lang="en-AU" sz="2400" b="1" dirty="0">
                <a:solidFill>
                  <a:prstClr val="black"/>
                </a:solidFill>
                <a:latin typeface="Calibri" panose="020F0502020204030204"/>
                <a:cs typeface="+mn-cs"/>
              </a:rPr>
              <a:t>True/ false ?</a:t>
            </a:r>
            <a:endParaRPr lang="en-US" sz="2400" dirty="0">
              <a:solidFill>
                <a:prstClr val="black"/>
              </a:solidFill>
              <a:latin typeface="Calibri" panose="020F0502020204030204"/>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 y="3482902"/>
            <a:ext cx="2442647" cy="2253533"/>
          </a:xfrm>
          <a:prstGeom prst="rect">
            <a:avLst/>
          </a:prstGeom>
          <a:solidFill>
            <a:schemeClr val="bg1"/>
          </a:solidFill>
          <a:effectLst>
            <a:softEdge rad="76200"/>
          </a:effectLst>
        </p:spPr>
      </p:pic>
      <p:sp>
        <p:nvSpPr>
          <p:cNvPr id="3" name="Rectangle 2"/>
          <p:cNvSpPr/>
          <p:nvPr/>
        </p:nvSpPr>
        <p:spPr>
          <a:xfrm>
            <a:off x="346860" y="4120451"/>
            <a:ext cx="1457727" cy="1200329"/>
          </a:xfrm>
          <a:prstGeom prst="rect">
            <a:avLst/>
          </a:prstGeom>
        </p:spPr>
        <p:txBody>
          <a:bodyPr wrap="square">
            <a:spAutoFit/>
          </a:bodyPr>
          <a:lstStyle/>
          <a:p>
            <a:pPr algn="ctr" fontAlgn="auto">
              <a:spcBef>
                <a:spcPts val="0"/>
              </a:spcBef>
              <a:spcAft>
                <a:spcPts val="0"/>
              </a:spcAft>
            </a:pPr>
            <a:r>
              <a:rPr lang="en-US" sz="2400" b="1" dirty="0">
                <a:solidFill>
                  <a:prstClr val="black"/>
                </a:solidFill>
                <a:latin typeface="Calibri" panose="020F0502020204030204"/>
                <a:cs typeface="+mn-cs"/>
              </a:rPr>
              <a:t>What were the 6 Cs?</a:t>
            </a:r>
            <a:endParaRPr lang="en-US" sz="2400" dirty="0">
              <a:solidFill>
                <a:prstClr val="black"/>
              </a:solidFill>
              <a:latin typeface="Calibri" panose="020F0502020204030204"/>
              <a:cs typeface="+mn-cs"/>
            </a:endParaRPr>
          </a:p>
        </p:txBody>
      </p:sp>
      <p:sp>
        <p:nvSpPr>
          <p:cNvPr id="11" name="Rounded Rectangle 10"/>
          <p:cNvSpPr/>
          <p:nvPr/>
        </p:nvSpPr>
        <p:spPr>
          <a:xfrm>
            <a:off x="2365327" y="4314766"/>
            <a:ext cx="5877291"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600" dirty="0">
                <a:solidFill>
                  <a:prstClr val="black"/>
                </a:solidFill>
              </a:rPr>
              <a:t>LA </a:t>
            </a:r>
            <a:r>
              <a:rPr lang="en-US" sz="1600" dirty="0" err="1">
                <a:solidFill>
                  <a:prstClr val="black"/>
                </a:solidFill>
              </a:rPr>
              <a:t>Bicillin</a:t>
            </a:r>
            <a:r>
              <a:rPr lang="en-US" sz="1600" dirty="0">
                <a:solidFill>
                  <a:prstClr val="black"/>
                </a:solidFill>
              </a:rPr>
              <a:t> should not be given during pregnancy.</a:t>
            </a:r>
          </a:p>
        </p:txBody>
      </p:sp>
      <p:sp>
        <p:nvSpPr>
          <p:cNvPr id="18" name="Rounded Rectangle 17"/>
          <p:cNvSpPr/>
          <p:nvPr/>
        </p:nvSpPr>
        <p:spPr>
          <a:xfrm>
            <a:off x="2401610" y="1700808"/>
            <a:ext cx="5907592"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AU" sz="1600" dirty="0">
                <a:solidFill>
                  <a:prstClr val="black"/>
                </a:solidFill>
              </a:rPr>
              <a:t>Sylvia has had ARF in the past; she should understand the causes and consequences of RHD!</a:t>
            </a:r>
          </a:p>
        </p:txBody>
      </p:sp>
      <p:sp>
        <p:nvSpPr>
          <p:cNvPr id="19" name="Rounded Rectangle 18"/>
          <p:cNvSpPr>
            <a:spLocks/>
          </p:cNvSpPr>
          <p:nvPr/>
        </p:nvSpPr>
        <p:spPr>
          <a:xfrm>
            <a:off x="2411713" y="847410"/>
            <a:ext cx="5916567"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AU" sz="1600" dirty="0">
                <a:solidFill>
                  <a:prstClr val="black"/>
                </a:solidFill>
              </a:rPr>
              <a:t>RHD is a common congenital heart condition that is equally prevalent in all levels of society and in all geographic areas.</a:t>
            </a:r>
          </a:p>
        </p:txBody>
      </p:sp>
      <p:sp>
        <p:nvSpPr>
          <p:cNvPr id="20" name="Rounded Rectangle 19"/>
          <p:cNvSpPr/>
          <p:nvPr/>
        </p:nvSpPr>
        <p:spPr>
          <a:xfrm>
            <a:off x="2375596" y="2620247"/>
            <a:ext cx="5877291"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AU" sz="1600" dirty="0">
                <a:solidFill>
                  <a:prstClr val="black"/>
                </a:solidFill>
              </a:rPr>
              <a:t>Sylvia says yes to everything the health staff ask her so that means she must understand. </a:t>
            </a:r>
          </a:p>
        </p:txBody>
      </p:sp>
      <p:sp>
        <p:nvSpPr>
          <p:cNvPr id="21" name="Rounded Rectangle 20"/>
          <p:cNvSpPr/>
          <p:nvPr/>
        </p:nvSpPr>
        <p:spPr>
          <a:xfrm>
            <a:off x="2384561" y="3473268"/>
            <a:ext cx="5897490"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AU" sz="1600" dirty="0">
                <a:solidFill>
                  <a:prstClr val="black"/>
                </a:solidFill>
              </a:rPr>
              <a:t>Sylvia has multiple issues impacting on her care and health outcomes that the health care team should address.</a:t>
            </a:r>
          </a:p>
        </p:txBody>
      </p:sp>
      <p:sp>
        <p:nvSpPr>
          <p:cNvPr id="4" name="TextBox 3"/>
          <p:cNvSpPr txBox="1"/>
          <p:nvPr/>
        </p:nvSpPr>
        <p:spPr>
          <a:xfrm rot="16200000">
            <a:off x="5475482" y="3454625"/>
            <a:ext cx="6451464" cy="276999"/>
          </a:xfrm>
          <a:prstGeom prst="rect">
            <a:avLst/>
          </a:prstGeom>
          <a:noFill/>
        </p:spPr>
        <p:txBody>
          <a:bodyPr vert="horz" wrap="square" rtlCol="0" anchor="ctr" anchorCtr="1">
            <a:spAutoFit/>
          </a:bodyPr>
          <a:lstStyle/>
          <a:p>
            <a:pPr fontAlgn="auto">
              <a:spcBef>
                <a:spcPts val="0"/>
              </a:spcBef>
              <a:spcAft>
                <a:spcPts val="0"/>
              </a:spcAft>
            </a:pPr>
            <a:r>
              <a:rPr lang="en-AU" sz="1200" dirty="0">
                <a:solidFill>
                  <a:srgbClr val="E7E6E6">
                    <a:lumMod val="90000"/>
                  </a:srgbClr>
                </a:solidFill>
                <a:latin typeface="Segoe Script" panose="020B0504020000000003" pitchFamily="34" charset="0"/>
                <a:cs typeface="+mn-cs"/>
              </a:rPr>
              <a:t>Responsive, innovative, integrity, quality, evidence based, collaborative</a:t>
            </a:r>
          </a:p>
        </p:txBody>
      </p:sp>
      <p:sp>
        <p:nvSpPr>
          <p:cNvPr id="24" name="Rounded Rectangle 23"/>
          <p:cNvSpPr>
            <a:spLocks/>
          </p:cNvSpPr>
          <p:nvPr/>
        </p:nvSpPr>
        <p:spPr>
          <a:xfrm>
            <a:off x="2375596" y="5117533"/>
            <a:ext cx="5916567"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AU" sz="1600" dirty="0">
                <a:solidFill>
                  <a:prstClr val="black"/>
                </a:solidFill>
              </a:rPr>
              <a:t>Women who have had cardiac surgery and new valves should not get pregnant.</a:t>
            </a:r>
            <a:endParaRPr lang="en-AU" sz="1100" i="1" dirty="0">
              <a:solidFill>
                <a:prstClr val="black"/>
              </a:solidFill>
            </a:endParaRPr>
          </a:p>
        </p:txBody>
      </p:sp>
      <p:sp>
        <p:nvSpPr>
          <p:cNvPr id="22" name="Rounded Rectangle 21"/>
          <p:cNvSpPr>
            <a:spLocks/>
          </p:cNvSpPr>
          <p:nvPr/>
        </p:nvSpPr>
        <p:spPr>
          <a:xfrm>
            <a:off x="2384561" y="6062187"/>
            <a:ext cx="6003925" cy="648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AU" sz="1600" dirty="0">
                <a:solidFill>
                  <a:prstClr val="black"/>
                </a:solidFill>
              </a:rPr>
              <a:t>Long acting reversible contraceptives are safe for women with RHD</a:t>
            </a:r>
            <a:endParaRPr lang="en-AU" sz="1100" i="1" dirty="0">
              <a:solidFill>
                <a:prstClr val="black"/>
              </a:solidFill>
            </a:endParaRPr>
          </a:p>
        </p:txBody>
      </p:sp>
    </p:spTree>
    <p:extLst>
      <p:ext uri="{BB962C8B-B14F-4D97-AF65-F5344CB8AC3E}">
        <p14:creationId xmlns:p14="http://schemas.microsoft.com/office/powerpoint/2010/main" val="175153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363272" cy="652463"/>
          </a:xfrm>
        </p:spPr>
        <p:txBody>
          <a:bodyPr lIns="0" tIns="0" rIns="0" bIns="0">
            <a:noAutofit/>
          </a:bodyPr>
          <a:lstStyle/>
          <a:p>
            <a:r>
              <a:rPr lang="en-AU" sz="2800" dirty="0">
                <a:solidFill>
                  <a:srgbClr val="FF0000"/>
                </a:solidFill>
              </a:rPr>
              <a:t>Antenatal co-morbidities &amp; complications</a:t>
            </a:r>
          </a:p>
        </p:txBody>
      </p:sp>
      <p:sp>
        <p:nvSpPr>
          <p:cNvPr id="3" name="Content Placeholder 2"/>
          <p:cNvSpPr>
            <a:spLocks noGrp="1"/>
          </p:cNvSpPr>
          <p:nvPr>
            <p:ph idx="1"/>
          </p:nvPr>
        </p:nvSpPr>
        <p:spPr>
          <a:xfrm>
            <a:off x="-396552" y="1412776"/>
            <a:ext cx="8352928" cy="4550792"/>
          </a:xfrm>
        </p:spPr>
        <p:txBody>
          <a:bodyPr>
            <a:noAutofit/>
          </a:bodyPr>
          <a:lstStyle/>
          <a:p>
            <a:pPr lvl="2">
              <a:lnSpc>
                <a:spcPct val="110000"/>
              </a:lnSpc>
              <a:spcBef>
                <a:spcPts val="600"/>
              </a:spcBef>
              <a:buFont typeface="Arial" panose="020B0604020202020204" pitchFamily="34" charset="0"/>
              <a:buChar char="•"/>
            </a:pPr>
            <a:r>
              <a:rPr lang="en-AU" sz="2000" dirty="0">
                <a:solidFill>
                  <a:schemeClr val="tx2">
                    <a:lumMod val="75000"/>
                  </a:schemeClr>
                </a:solidFill>
              </a:rPr>
              <a:t>Smoking</a:t>
            </a:r>
          </a:p>
          <a:p>
            <a:pPr lvl="2">
              <a:lnSpc>
                <a:spcPct val="110000"/>
              </a:lnSpc>
              <a:spcBef>
                <a:spcPts val="600"/>
              </a:spcBef>
              <a:buFont typeface="Arial" panose="020B0604020202020204" pitchFamily="34" charset="0"/>
              <a:buChar char="•"/>
            </a:pPr>
            <a:r>
              <a:rPr lang="en-AU" sz="2000" dirty="0">
                <a:solidFill>
                  <a:schemeClr val="tx2">
                    <a:lumMod val="75000"/>
                  </a:schemeClr>
                </a:solidFill>
              </a:rPr>
              <a:t>13% gestational diabetes</a:t>
            </a:r>
          </a:p>
          <a:p>
            <a:pPr lvl="2">
              <a:lnSpc>
                <a:spcPct val="110000"/>
              </a:lnSpc>
              <a:spcBef>
                <a:spcPts val="600"/>
              </a:spcBef>
              <a:buFont typeface="Arial" panose="020B0604020202020204" pitchFamily="34" charset="0"/>
              <a:buChar char="•"/>
            </a:pPr>
            <a:r>
              <a:rPr lang="en-AU" sz="2000" dirty="0">
                <a:solidFill>
                  <a:schemeClr val="tx2">
                    <a:lumMod val="75000"/>
                  </a:schemeClr>
                </a:solidFill>
              </a:rPr>
              <a:t>7% type 2 diabetes</a:t>
            </a:r>
          </a:p>
          <a:p>
            <a:pPr lvl="2">
              <a:lnSpc>
                <a:spcPct val="110000"/>
              </a:lnSpc>
              <a:spcBef>
                <a:spcPts val="600"/>
              </a:spcBef>
              <a:buFont typeface="Arial" panose="020B0604020202020204" pitchFamily="34" charset="0"/>
              <a:buChar char="•"/>
            </a:pPr>
            <a:r>
              <a:rPr lang="en-AU" sz="2000" dirty="0">
                <a:solidFill>
                  <a:schemeClr val="tx2">
                    <a:lumMod val="75000"/>
                  </a:schemeClr>
                </a:solidFill>
              </a:rPr>
              <a:t>7% gestational hypertension/ preeclampsia</a:t>
            </a:r>
          </a:p>
          <a:p>
            <a:pPr lvl="2">
              <a:lnSpc>
                <a:spcPct val="110000"/>
              </a:lnSpc>
              <a:spcBef>
                <a:spcPts val="600"/>
              </a:spcBef>
              <a:buFont typeface="Arial" panose="020B0604020202020204" pitchFamily="34" charset="0"/>
              <a:buChar char="•"/>
            </a:pPr>
            <a:r>
              <a:rPr lang="en-AU" sz="2000" dirty="0">
                <a:solidFill>
                  <a:schemeClr val="tx2">
                    <a:lumMod val="75000"/>
                  </a:schemeClr>
                </a:solidFill>
              </a:rPr>
              <a:t>6% antepartum haemorrhage</a:t>
            </a:r>
          </a:p>
          <a:p>
            <a:pPr lvl="2">
              <a:lnSpc>
                <a:spcPct val="110000"/>
              </a:lnSpc>
              <a:spcBef>
                <a:spcPts val="600"/>
              </a:spcBef>
              <a:buFont typeface="Arial" panose="020B0604020202020204" pitchFamily="34" charset="0"/>
              <a:buChar char="•"/>
            </a:pPr>
            <a:r>
              <a:rPr lang="en-AU" sz="2000" dirty="0">
                <a:solidFill>
                  <a:schemeClr val="tx2">
                    <a:lumMod val="75000"/>
                  </a:schemeClr>
                </a:solidFill>
              </a:rPr>
              <a:t>1.6% thromboembolic event(s)</a:t>
            </a:r>
          </a:p>
          <a:p>
            <a:pPr lvl="2">
              <a:lnSpc>
                <a:spcPct val="110000"/>
              </a:lnSpc>
              <a:spcBef>
                <a:spcPts val="600"/>
              </a:spcBef>
              <a:buFont typeface="Arial" panose="020B0604020202020204" pitchFamily="34" charset="0"/>
              <a:buChar char="•"/>
            </a:pPr>
            <a:r>
              <a:rPr lang="en-AU" sz="2000" dirty="0">
                <a:solidFill>
                  <a:schemeClr val="tx2">
                    <a:lumMod val="75000"/>
                  </a:schemeClr>
                </a:solidFill>
              </a:rPr>
              <a:t>11% renal disease - </a:t>
            </a:r>
            <a:r>
              <a:rPr lang="en-AU" sz="2000" dirty="0" err="1">
                <a:solidFill>
                  <a:schemeClr val="tx2">
                    <a:lumMod val="75000"/>
                  </a:schemeClr>
                </a:solidFill>
              </a:rPr>
              <a:t>pylonephritis</a:t>
            </a:r>
            <a:r>
              <a:rPr lang="en-AU" sz="2000" dirty="0">
                <a:solidFill>
                  <a:schemeClr val="tx2">
                    <a:lumMod val="75000"/>
                  </a:schemeClr>
                </a:solidFill>
              </a:rPr>
              <a:t>, CKD, calculi glomerulonephritis, nephrectomy, </a:t>
            </a:r>
          </a:p>
          <a:p>
            <a:pPr marL="914400" lvl="2" indent="0">
              <a:lnSpc>
                <a:spcPct val="110000"/>
              </a:lnSpc>
              <a:spcBef>
                <a:spcPts val="600"/>
              </a:spcBef>
              <a:buNone/>
            </a:pPr>
            <a:r>
              <a:rPr lang="en-AU" sz="2000" dirty="0">
                <a:solidFill>
                  <a:schemeClr val="tx2">
                    <a:lumMod val="75000"/>
                  </a:schemeClr>
                </a:solidFill>
              </a:rPr>
              <a:t>	renal agenesis</a:t>
            </a:r>
          </a:p>
        </p:txBody>
      </p:sp>
      <p:sp>
        <p:nvSpPr>
          <p:cNvPr id="4" name="Footer Placeholder 3"/>
          <p:cNvSpPr>
            <a:spLocks noGrp="1"/>
          </p:cNvSpPr>
          <p:nvPr>
            <p:ph type="ftr" sz="quarter" idx="4294967295"/>
          </p:nvPr>
        </p:nvSpPr>
        <p:spPr>
          <a:xfrm>
            <a:off x="5981700" y="6558906"/>
            <a:ext cx="2895600" cy="230832"/>
          </a:xfrm>
          <a:prstGeom prst="rect">
            <a:avLst/>
          </a:prstGeom>
        </p:spPr>
        <p:txBody>
          <a:bodyPr/>
          <a:lstStyle/>
          <a:p>
            <a:r>
              <a:rPr lang="en-AU">
                <a:solidFill>
                  <a:prstClr val="white"/>
                </a:solidFill>
              </a:rPr>
              <a:t>health.uts.edu.au</a:t>
            </a:r>
          </a:p>
        </p:txBody>
      </p:sp>
      <p:pic>
        <p:nvPicPr>
          <p:cNvPr id="6146" name="Picture 2" descr="C:\Users\sbelton2\Desktop\Photos for film\Women and girls\130228_Menzies community worker Michelle Woody with daughter Maria-(ZF-8982-13235-1-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4364510"/>
            <a:ext cx="3684295" cy="245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3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716016" y="188640"/>
            <a:ext cx="4320480" cy="5937523"/>
          </a:xfrm>
        </p:spPr>
        <p:txBody>
          <a:bodyPr/>
          <a:lstStyle/>
          <a:p>
            <a:r>
              <a:rPr lang="en-AU" dirty="0">
                <a:solidFill>
                  <a:schemeClr val="bg1"/>
                </a:solidFill>
              </a:rPr>
              <a:t>Each year 100 women are pregnant and have RHD</a:t>
            </a:r>
          </a:p>
          <a:p>
            <a:r>
              <a:rPr lang="en-AU" dirty="0">
                <a:solidFill>
                  <a:schemeClr val="bg1"/>
                </a:solidFill>
              </a:rPr>
              <a:t>Some women are diagnosed with RHD during the pregnancy</a:t>
            </a:r>
          </a:p>
          <a:p>
            <a:r>
              <a:rPr lang="en-AU" dirty="0">
                <a:solidFill>
                  <a:schemeClr val="bg1"/>
                </a:solidFill>
              </a:rPr>
              <a:t>They often have complex health and social needs</a:t>
            </a:r>
          </a:p>
          <a:p>
            <a:r>
              <a:rPr lang="en-AU" dirty="0">
                <a:solidFill>
                  <a:schemeClr val="bg1"/>
                </a:solidFill>
              </a:rPr>
              <a:t>Most women and babies survive</a:t>
            </a:r>
          </a:p>
        </p:txBody>
      </p:sp>
      <p:pic>
        <p:nvPicPr>
          <p:cNvPr id="1027" name="Picture 3" descr="C:\Users\sbelton2\Desktop\Photos for film\Women and girls\Venetta Nalorman (mother) Aldrick James (older child)  Alan James (baby in blue outfit)_RDH2863-(ZF-8982-13235-1-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92696"/>
            <a:ext cx="442525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2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388626" cy="787846"/>
          </a:xfrm>
        </p:spPr>
        <p:txBody>
          <a:bodyPr>
            <a:normAutofit fontScale="90000"/>
          </a:bodyPr>
          <a:lstStyle/>
          <a:p>
            <a:r>
              <a:rPr lang="en-AU" sz="3100" dirty="0">
                <a:solidFill>
                  <a:srgbClr val="FF0000"/>
                </a:solidFill>
                <a:latin typeface="+mn-lt"/>
              </a:rPr>
              <a:t>Cardiac profile &amp; assessment of women giving birth with RHD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89523770"/>
              </p:ext>
            </p:extLst>
          </p:nvPr>
        </p:nvGraphicFramePr>
        <p:xfrm>
          <a:off x="467544" y="1844824"/>
          <a:ext cx="8290890" cy="4796409"/>
        </p:xfrm>
        <a:graphic>
          <a:graphicData uri="http://schemas.openxmlformats.org/drawingml/2006/table">
            <a:tbl>
              <a:tblPr firstRow="1" bandRow="1">
                <a:tableStyleId>{00A15C55-8517-42AA-B614-E9B94910E393}</a:tableStyleId>
              </a:tblPr>
              <a:tblGrid>
                <a:gridCol w="36195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32990">
                  <a:extLst>
                    <a:ext uri="{9D8B030D-6E8A-4147-A177-3AD203B41FA5}">
                      <a16:colId xmlns:a16="http://schemas.microsoft.com/office/drawing/2014/main" val="20002"/>
                    </a:ext>
                  </a:extLst>
                </a:gridCol>
              </a:tblGrid>
              <a:tr h="370840">
                <a:tc>
                  <a:txBody>
                    <a:bodyPr/>
                    <a:lstStyle/>
                    <a:p>
                      <a:pPr algn="l">
                        <a:spcBef>
                          <a:spcPts val="600"/>
                        </a:spcBef>
                        <a:spcAft>
                          <a:spcPts val="600"/>
                        </a:spcAft>
                      </a:pPr>
                      <a:endParaRPr lang="en-AU" sz="2700" b="1" dirty="0">
                        <a:solidFill>
                          <a:schemeClr val="bg1"/>
                        </a:solidFill>
                        <a:latin typeface="Calibri" panose="020F0502020204030204" pitchFamily="34" charset="0"/>
                      </a:endParaRPr>
                    </a:p>
                  </a:txBody>
                  <a:tcPr anchor="ctr"/>
                </a:tc>
                <a:tc>
                  <a:txBody>
                    <a:bodyPr/>
                    <a:lstStyle/>
                    <a:p>
                      <a:pPr marL="0" indent="137160" algn="ctr" defTabSz="914400" rtl="0" eaLnBrk="1" fontAlgn="ctr" latinLnBrk="0" hangingPunct="1">
                        <a:lnSpc>
                          <a:spcPct val="115000"/>
                        </a:lnSpc>
                        <a:spcBef>
                          <a:spcPts val="600"/>
                        </a:spcBef>
                        <a:spcAft>
                          <a:spcPts val="600"/>
                        </a:spcAft>
                      </a:pPr>
                      <a:r>
                        <a:rPr lang="en-AU" sz="2700" b="1" kern="1200" dirty="0">
                          <a:solidFill>
                            <a:schemeClr val="bg1"/>
                          </a:solidFill>
                          <a:latin typeface="+mn-lt"/>
                          <a:ea typeface="+mn-ea"/>
                          <a:cs typeface="+mn-cs"/>
                        </a:rPr>
                        <a:t>Indigenous No (%) </a:t>
                      </a:r>
                    </a:p>
                  </a:txBody>
                  <a:tcPr marL="68580" marR="68580" marT="9525" marB="0" anchor="ctr"/>
                </a:tc>
                <a:tc>
                  <a:txBody>
                    <a:bodyPr/>
                    <a:lstStyle/>
                    <a:p>
                      <a:pPr marL="0" algn="ctr" defTabSz="914400" rtl="0" eaLnBrk="1" fontAlgn="ctr" latinLnBrk="0" hangingPunct="1">
                        <a:lnSpc>
                          <a:spcPct val="115000"/>
                        </a:lnSpc>
                        <a:spcBef>
                          <a:spcPts val="600"/>
                        </a:spcBef>
                        <a:spcAft>
                          <a:spcPts val="600"/>
                        </a:spcAft>
                      </a:pPr>
                      <a:r>
                        <a:rPr lang="en-AU" sz="2700" b="1" kern="1200" dirty="0">
                          <a:solidFill>
                            <a:schemeClr val="bg1"/>
                          </a:solidFill>
                          <a:latin typeface="+mn-lt"/>
                          <a:ea typeface="+mn-ea"/>
                          <a:cs typeface="+mn-cs"/>
                        </a:rPr>
                        <a:t>Other </a:t>
                      </a:r>
                      <a:br>
                        <a:rPr lang="en-AU" sz="2700" b="1" kern="1200" dirty="0">
                          <a:solidFill>
                            <a:schemeClr val="bg1"/>
                          </a:solidFill>
                          <a:latin typeface="+mn-lt"/>
                          <a:ea typeface="+mn-ea"/>
                          <a:cs typeface="+mn-cs"/>
                        </a:rPr>
                      </a:br>
                      <a:r>
                        <a:rPr lang="en-AU" sz="2700" b="1" kern="1200" dirty="0">
                          <a:solidFill>
                            <a:schemeClr val="bg1"/>
                          </a:solidFill>
                          <a:latin typeface="+mn-lt"/>
                          <a:ea typeface="+mn-ea"/>
                          <a:cs typeface="+mn-cs"/>
                        </a:rPr>
                        <a:t>No (%) </a:t>
                      </a:r>
                    </a:p>
                  </a:txBody>
                  <a:tcPr marL="68580" marR="68580" marT="9525" marB="0" anchor="ctr"/>
                </a:tc>
                <a:extLst>
                  <a:ext uri="{0D108BD9-81ED-4DB2-BD59-A6C34878D82A}">
                    <a16:rowId xmlns:a16="http://schemas.microsoft.com/office/drawing/2014/main" val="10000"/>
                  </a:ext>
                </a:extLst>
              </a:tr>
              <a:tr h="370840">
                <a:tc>
                  <a:txBody>
                    <a:bodyPr/>
                    <a:lstStyle/>
                    <a:p>
                      <a:pPr algn="l">
                        <a:lnSpc>
                          <a:spcPct val="150000"/>
                        </a:lnSpc>
                        <a:spcAft>
                          <a:spcPts val="0"/>
                        </a:spcAft>
                      </a:pPr>
                      <a:r>
                        <a:rPr lang="en-AU" sz="2400" b="1" dirty="0">
                          <a:solidFill>
                            <a:schemeClr val="tx2">
                              <a:lumMod val="75000"/>
                            </a:schemeClr>
                          </a:solidFill>
                          <a:effectLst/>
                          <a:latin typeface="+mn-lt"/>
                        </a:rPr>
                        <a:t>Aortic/mitral stenosis present at booking visit</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60 (40.3)</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23 (57.5)</a:t>
                      </a:r>
                      <a:endParaRPr lang="en-AU" sz="2400" b="1" dirty="0">
                        <a:solidFill>
                          <a:schemeClr val="tx2">
                            <a:lumMod val="75000"/>
                          </a:schemeClr>
                        </a:solidFill>
                        <a:effectLst/>
                        <a:latin typeface="+mn-lt"/>
                        <a:ea typeface="宋体"/>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algn="l">
                        <a:lnSpc>
                          <a:spcPct val="150000"/>
                        </a:lnSpc>
                        <a:spcAft>
                          <a:spcPts val="0"/>
                        </a:spcAft>
                      </a:pPr>
                      <a:r>
                        <a:rPr lang="en-AU" sz="2400" b="1" dirty="0">
                          <a:solidFill>
                            <a:schemeClr val="tx2">
                              <a:lumMod val="75000"/>
                            </a:schemeClr>
                          </a:solidFill>
                          <a:effectLst/>
                          <a:latin typeface="+mn-lt"/>
                          <a:ea typeface="宋体"/>
                          <a:cs typeface="Times New Roman"/>
                        </a:rPr>
                        <a:t>Echo</a:t>
                      </a:r>
                      <a:r>
                        <a:rPr lang="en-AU" sz="2400" b="1" baseline="0" dirty="0">
                          <a:solidFill>
                            <a:schemeClr val="tx2">
                              <a:lumMod val="75000"/>
                            </a:schemeClr>
                          </a:solidFill>
                          <a:effectLst/>
                          <a:latin typeface="+mn-lt"/>
                          <a:ea typeface="宋体"/>
                          <a:cs typeface="Times New Roman"/>
                        </a:rPr>
                        <a:t> during pregnancy</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131 (87.9)</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38 (95.0)</a:t>
                      </a:r>
                      <a:endParaRPr lang="en-AU" sz="2400" b="1" dirty="0">
                        <a:solidFill>
                          <a:schemeClr val="tx2">
                            <a:lumMod val="75000"/>
                          </a:schemeClr>
                        </a:solidFill>
                        <a:effectLst/>
                        <a:latin typeface="+mn-lt"/>
                        <a:ea typeface="宋体"/>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indent="0" algn="l">
                        <a:lnSpc>
                          <a:spcPct val="150000"/>
                        </a:lnSpc>
                        <a:spcAft>
                          <a:spcPts val="0"/>
                        </a:spcAft>
                      </a:pPr>
                      <a:r>
                        <a:rPr lang="en-AU" sz="2400" b="1" dirty="0">
                          <a:solidFill>
                            <a:schemeClr val="tx2">
                              <a:lumMod val="75000"/>
                            </a:schemeClr>
                          </a:solidFill>
                          <a:effectLst/>
                          <a:latin typeface="+mn-lt"/>
                        </a:rPr>
                        <a:t>Diagnosed pre-pregnancy</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131 (87.9)</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36 (90.0)</a:t>
                      </a:r>
                      <a:endParaRPr lang="en-AU" sz="2400" b="1" dirty="0">
                        <a:solidFill>
                          <a:schemeClr val="tx2">
                            <a:lumMod val="75000"/>
                          </a:schemeClr>
                        </a:solidFill>
                        <a:effectLst/>
                        <a:latin typeface="+mn-lt"/>
                        <a:ea typeface="宋体"/>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indent="0" algn="l">
                        <a:lnSpc>
                          <a:spcPct val="150000"/>
                        </a:lnSpc>
                        <a:spcAft>
                          <a:spcPts val="0"/>
                        </a:spcAft>
                      </a:pPr>
                      <a:r>
                        <a:rPr lang="en-AU" sz="2400" b="1" dirty="0">
                          <a:solidFill>
                            <a:schemeClr val="tx2">
                              <a:lumMod val="75000"/>
                            </a:schemeClr>
                          </a:solidFill>
                          <a:effectLst/>
                          <a:latin typeface="+mn-lt"/>
                        </a:rPr>
                        <a:t>Diagnosed</a:t>
                      </a:r>
                      <a:r>
                        <a:rPr lang="en-AU" sz="2400" b="1" baseline="0" dirty="0">
                          <a:solidFill>
                            <a:schemeClr val="tx2">
                              <a:lumMod val="75000"/>
                            </a:schemeClr>
                          </a:solidFill>
                          <a:effectLst/>
                          <a:latin typeface="+mn-lt"/>
                        </a:rPr>
                        <a:t> d</a:t>
                      </a:r>
                      <a:r>
                        <a:rPr lang="en-AU" sz="2400" b="1" dirty="0">
                          <a:solidFill>
                            <a:schemeClr val="tx2">
                              <a:lumMod val="75000"/>
                            </a:schemeClr>
                          </a:solidFill>
                          <a:effectLst/>
                          <a:latin typeface="+mn-lt"/>
                        </a:rPr>
                        <a:t>uring pregnancy </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*16 (10.7)</a:t>
                      </a:r>
                      <a:endParaRPr lang="en-AU" sz="2400" b="1" dirty="0">
                        <a:solidFill>
                          <a:schemeClr val="tx2">
                            <a:lumMod val="75000"/>
                          </a:schemeClr>
                        </a:solidFill>
                        <a:effectLst/>
                        <a:latin typeface="+mn-lt"/>
                        <a:ea typeface="宋体"/>
                        <a:cs typeface="Times New Roman"/>
                      </a:endParaRPr>
                    </a:p>
                  </a:txBody>
                  <a:tcPr marL="68580" marR="68580" marT="0" marB="0" anchor="ctr"/>
                </a:tc>
                <a:tc>
                  <a:txBody>
                    <a:bodyPr/>
                    <a:lstStyle/>
                    <a:p>
                      <a:pPr algn="l">
                        <a:lnSpc>
                          <a:spcPct val="150000"/>
                        </a:lnSpc>
                        <a:spcAft>
                          <a:spcPts val="0"/>
                        </a:spcAft>
                      </a:pPr>
                      <a:r>
                        <a:rPr lang="en-AU" sz="2400" b="1" dirty="0">
                          <a:solidFill>
                            <a:schemeClr val="tx2">
                              <a:lumMod val="75000"/>
                            </a:schemeClr>
                          </a:solidFill>
                          <a:effectLst/>
                          <a:latin typeface="+mn-lt"/>
                        </a:rPr>
                        <a:t>4 (10.0)</a:t>
                      </a:r>
                      <a:endParaRPr lang="en-AU" sz="2400" b="1" dirty="0">
                        <a:solidFill>
                          <a:schemeClr val="tx2">
                            <a:lumMod val="75000"/>
                          </a:schemeClr>
                        </a:solidFill>
                        <a:effectLst/>
                        <a:latin typeface="+mn-lt"/>
                        <a:ea typeface="宋体"/>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004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652463"/>
          </a:xfrm>
        </p:spPr>
        <p:txBody>
          <a:bodyPr/>
          <a:lstStyle/>
          <a:p>
            <a:r>
              <a:rPr lang="en-AU" sz="2800" dirty="0">
                <a:solidFill>
                  <a:srgbClr val="FF0000"/>
                </a:solidFill>
                <a:latin typeface="+mn-lt"/>
              </a:rPr>
              <a:t>Sylvia</a:t>
            </a:r>
          </a:p>
        </p:txBody>
      </p:sp>
      <p:sp>
        <p:nvSpPr>
          <p:cNvPr id="3" name="Content Placeholder 2"/>
          <p:cNvSpPr>
            <a:spLocks noGrp="1"/>
          </p:cNvSpPr>
          <p:nvPr>
            <p:ph sz="half" idx="1"/>
          </p:nvPr>
        </p:nvSpPr>
        <p:spPr>
          <a:xfrm>
            <a:off x="395536" y="1484784"/>
            <a:ext cx="8147248" cy="4852988"/>
          </a:xfrm>
        </p:spPr>
        <p:txBody>
          <a:bodyPr/>
          <a:lstStyle/>
          <a:p>
            <a:pPr marL="0" indent="0">
              <a:buNone/>
            </a:pPr>
            <a:r>
              <a:rPr lang="en-AU" sz="2000" dirty="0"/>
              <a:t>22 years old</a:t>
            </a:r>
          </a:p>
          <a:p>
            <a:pPr marL="0" indent="0">
              <a:buNone/>
            </a:pPr>
            <a:r>
              <a:rPr lang="en-AU" sz="2000" dirty="0"/>
              <a:t>Aboriginal woman pregnant with first baby</a:t>
            </a:r>
          </a:p>
          <a:p>
            <a:pPr marL="0" indent="0">
              <a:buNone/>
            </a:pPr>
            <a:r>
              <a:rPr lang="en-AU" sz="2000" dirty="0"/>
              <a:t>Lives in small remote community in the Northern Territory – very crowded house</a:t>
            </a:r>
          </a:p>
          <a:p>
            <a:pPr marL="0" indent="0">
              <a:buNone/>
            </a:pPr>
            <a:r>
              <a:rPr lang="en-AU" sz="2000" dirty="0"/>
              <a:t> </a:t>
            </a:r>
          </a:p>
          <a:p>
            <a:pPr marL="0" indent="0">
              <a:buNone/>
            </a:pPr>
            <a:r>
              <a:rPr lang="en-AU" sz="2000" dirty="0"/>
              <a:t>Persistent cough - smoker</a:t>
            </a:r>
          </a:p>
          <a:p>
            <a:pPr marL="0" indent="0">
              <a:buNone/>
            </a:pPr>
            <a:r>
              <a:rPr lang="en-AU" sz="2000" dirty="0"/>
              <a:t>Heart murmur at 18 weeks – echo 14 weeks later</a:t>
            </a:r>
          </a:p>
          <a:p>
            <a:pPr marL="0" indent="0">
              <a:buNone/>
            </a:pPr>
            <a:r>
              <a:rPr lang="en-AU" sz="2000" dirty="0"/>
              <a:t>Increasing breathlessness with gestation</a:t>
            </a:r>
          </a:p>
          <a:p>
            <a:pPr marL="0" indent="0">
              <a:buNone/>
            </a:pPr>
            <a:r>
              <a:rPr lang="en-AU" sz="2000" dirty="0"/>
              <a:t>Commenced diuretic and beta-blocker</a:t>
            </a:r>
          </a:p>
          <a:p>
            <a:pPr marL="0" indent="0">
              <a:buNone/>
            </a:pPr>
            <a:endParaRPr lang="en-AU" sz="2000" dirty="0"/>
          </a:p>
          <a:p>
            <a:pPr marL="0" indent="0">
              <a:buNone/>
            </a:pPr>
            <a:r>
              <a:rPr lang="en-AU" sz="2000" dirty="0"/>
              <a:t>No paid employment  - food security problem</a:t>
            </a:r>
          </a:p>
          <a:p>
            <a:pPr marL="0" indent="0">
              <a:buNone/>
            </a:pPr>
            <a:r>
              <a:rPr lang="en-AU" sz="2000" dirty="0"/>
              <a:t>Partner abusive</a:t>
            </a:r>
          </a:p>
          <a:p>
            <a:pPr marL="0" indent="0">
              <a:buNone/>
            </a:pPr>
            <a:r>
              <a:rPr lang="en-AU" sz="2000" dirty="0"/>
              <a:t>Speaks several local languages and English is not flash</a:t>
            </a:r>
          </a:p>
          <a:p>
            <a:pPr marL="0" indent="0">
              <a:buNone/>
            </a:pPr>
            <a:endParaRPr lang="en-AU" sz="2000" i="1" dirty="0"/>
          </a:p>
          <a:p>
            <a:pPr marL="0" indent="0">
              <a:buNone/>
            </a:pPr>
            <a:endParaRPr lang="en-AU" sz="2000" i="1" dirty="0"/>
          </a:p>
          <a:p>
            <a:pPr marL="0" indent="0">
              <a:buNone/>
            </a:pPr>
            <a:endParaRPr lang="en-AU" sz="2000" i="1" dirty="0"/>
          </a:p>
          <a:p>
            <a:endParaRPr lang="en-AU" dirty="0"/>
          </a:p>
        </p:txBody>
      </p:sp>
    </p:spTree>
    <p:extLst>
      <p:ext uri="{BB962C8B-B14F-4D97-AF65-F5344CB8AC3E}">
        <p14:creationId xmlns:p14="http://schemas.microsoft.com/office/powerpoint/2010/main" val="40706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07504" y="692696"/>
            <a:ext cx="9036496" cy="707886"/>
          </a:xfrm>
          <a:prstGeom prst="rect">
            <a:avLst/>
          </a:prstGeom>
          <a:noFill/>
          <a:ln w="9525">
            <a:noFill/>
            <a:miter lim="800000"/>
            <a:headEnd/>
            <a:tailEnd/>
          </a:ln>
        </p:spPr>
        <p:txBody>
          <a:bodyPr wrap="square">
            <a:spAutoFit/>
          </a:bodyPr>
          <a:lstStyle/>
          <a:p>
            <a:pPr marL="449263" lvl="1" indent="-177800"/>
            <a:endParaRPr lang="en-AU" sz="2000" b="1" dirty="0">
              <a:latin typeface="Calibri" panose="020F0502020204030204" pitchFamily="34" charset="0"/>
            </a:endParaRPr>
          </a:p>
          <a:p>
            <a:pPr marL="449263" lvl="1" indent="-177800"/>
            <a:endParaRPr lang="en-AU" sz="2000" dirty="0">
              <a:latin typeface="Calibri" panose="020F0502020204030204" pitchFamily="34" charset="0"/>
            </a:endParaRPr>
          </a:p>
        </p:txBody>
      </p:sp>
      <p:sp>
        <p:nvSpPr>
          <p:cNvPr id="5" name="Content Placeholder 4"/>
          <p:cNvSpPr>
            <a:spLocks noGrp="1"/>
          </p:cNvSpPr>
          <p:nvPr>
            <p:ph sz="half" idx="1"/>
          </p:nvPr>
        </p:nvSpPr>
        <p:spPr>
          <a:xfrm>
            <a:off x="467544" y="728366"/>
            <a:ext cx="8280920" cy="4852988"/>
          </a:xfrm>
        </p:spPr>
        <p:txBody>
          <a:bodyPr/>
          <a:lstStyle/>
          <a:p>
            <a:r>
              <a:rPr lang="en-US" dirty="0"/>
              <a:t>Sylvia said: </a:t>
            </a:r>
            <a:endParaRPr lang="en-AU" dirty="0"/>
          </a:p>
          <a:p>
            <a:pPr marL="0" indent="0">
              <a:buNone/>
            </a:pPr>
            <a:r>
              <a:rPr lang="en-US" i="1" dirty="0"/>
              <a:t>‘My feet have been swollen for a few weeks. My heart was beating fast. I had to get an x-ray of my chest. </a:t>
            </a:r>
            <a:r>
              <a:rPr lang="en-US" dirty="0"/>
              <a:t>(She moved her hand to her chest, upset.)</a:t>
            </a:r>
            <a:r>
              <a:rPr lang="en-US" i="1" dirty="0"/>
              <a:t> I didn’t know what was wrong with my heart – they didn’t tell me. I had a kidney problem when I was a baby. Now I have RHD. But I don’t really know what that means. A lady tried to explain it to me but I don’t know what that needle does. I don’t feel breathless now because I take my tablets.’</a:t>
            </a:r>
            <a:endParaRPr lang="en-AU" dirty="0"/>
          </a:p>
          <a:p>
            <a:pPr marL="0" indent="0">
              <a:buNone/>
            </a:pPr>
            <a:endParaRPr lang="en-AU" dirty="0"/>
          </a:p>
        </p:txBody>
      </p:sp>
    </p:spTree>
    <p:extLst>
      <p:ext uri="{BB962C8B-B14F-4D97-AF65-F5344CB8AC3E}">
        <p14:creationId xmlns:p14="http://schemas.microsoft.com/office/powerpoint/2010/main" val="150230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051534"/>
            <a:ext cx="4932040" cy="2786642"/>
          </a:xfrm>
          <a:prstGeom prst="rect">
            <a:avLst/>
          </a:prstGeom>
        </p:spPr>
      </p:pic>
      <p:sp>
        <p:nvSpPr>
          <p:cNvPr id="7" name="Title 1"/>
          <p:cNvSpPr txBox="1">
            <a:spLocks/>
          </p:cNvSpPr>
          <p:nvPr/>
        </p:nvSpPr>
        <p:spPr>
          <a:xfrm>
            <a:off x="251520" y="764703"/>
            <a:ext cx="4320480" cy="1320147"/>
          </a:xfrm>
          <a:prstGeom prst="rect">
            <a:avLst/>
          </a:prstGeom>
        </p:spPr>
        <p:txBody>
          <a:bodyPr/>
          <a:lstStyle>
            <a:lvl1pPr marL="0" marR="0" indent="0"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1pPr>
            <a:lvl2pPr marL="0" marR="0" indent="96010"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2pPr>
            <a:lvl3pPr marL="0" marR="0" indent="192020"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3pPr>
            <a:lvl4pPr marL="0" marR="0" indent="288030"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4pPr>
            <a:lvl5pPr marL="0" marR="0" indent="384040"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5pPr>
            <a:lvl6pPr marL="0" marR="0" indent="480050"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6pPr>
            <a:lvl7pPr marL="0" marR="0" indent="576059"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7pPr>
            <a:lvl8pPr marL="0" marR="0" indent="672069"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8pPr>
            <a:lvl9pPr marL="0" marR="0" indent="768079" algn="l" defTabSz="346702" rtl="0" latinLnBrk="0">
              <a:lnSpc>
                <a:spcPct val="90000"/>
              </a:lnSpc>
              <a:spcBef>
                <a:spcPts val="0"/>
              </a:spcBef>
              <a:spcAft>
                <a:spcPts val="0"/>
              </a:spcAft>
              <a:buClrTx/>
              <a:buSzTx/>
              <a:buFontTx/>
              <a:buNone/>
              <a:tabLst/>
              <a:defRPr sz="2500" b="0" i="0" u="none" strike="noStrike" cap="none" spc="0" baseline="0">
                <a:ln>
                  <a:noFill/>
                </a:ln>
                <a:solidFill>
                  <a:srgbClr val="282828"/>
                </a:solidFill>
                <a:uFillTx/>
                <a:latin typeface="+mn-lt"/>
                <a:ea typeface="+mn-ea"/>
                <a:cs typeface="+mn-cs"/>
                <a:sym typeface="Helvetica"/>
              </a:defRPr>
            </a:lvl9pPr>
          </a:lstStyle>
          <a:p>
            <a:r>
              <a:rPr lang="en-US" i="1" dirty="0"/>
              <a:t>A drive to get to the plane to get to the regional hospital </a:t>
            </a:r>
            <a:r>
              <a:rPr lang="is-IS" i="1" dirty="0"/>
              <a:t>… </a:t>
            </a:r>
            <a:r>
              <a:rPr lang="en-US" i="1" dirty="0"/>
              <a:t> for an echocardiogram</a:t>
            </a:r>
          </a:p>
        </p:txBody>
      </p:sp>
      <p:pic>
        <p:nvPicPr>
          <p:cNvPr id="3074" name="Picture 2" descr="C:\Users\sbelton2\Desktop\Photos for film\Landscapes and atmosphere\IMG_13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4118" y="645660"/>
            <a:ext cx="4541165" cy="340587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belton2\Desktop\Photos for film\Landscapes and atmosphere\photo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683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4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6408" y="620688"/>
            <a:ext cx="8229600" cy="652462"/>
          </a:xfrm>
          <a:prstGeom prst="rect">
            <a:avLst/>
          </a:prstGeom>
          <a:noFill/>
          <a:ln w="9525">
            <a:noFill/>
            <a:miter lim="800000"/>
            <a:headEnd/>
            <a:tailEnd/>
          </a:ln>
        </p:spPr>
        <p:txBody>
          <a:bodyPr anchor="ctr"/>
          <a:lstStyle/>
          <a:p>
            <a:pPr algn="ctr" eaLnBrk="0" hangingPunct="0">
              <a:defRPr/>
            </a:pPr>
            <a:r>
              <a:rPr lang="en-AU" sz="2800" kern="0" dirty="0">
                <a:solidFill>
                  <a:srgbClr val="FF0000"/>
                </a:solidFill>
                <a:latin typeface="Arial" panose="020B0604020202020204" pitchFamily="34" charset="0"/>
                <a:ea typeface="+mj-ea"/>
                <a:cs typeface="Arial" panose="020B0604020202020204" pitchFamily="34" charset="0"/>
              </a:rPr>
              <a:t>Sylvia's patient journey</a:t>
            </a:r>
          </a:p>
        </p:txBody>
      </p:sp>
      <p:sp>
        <p:nvSpPr>
          <p:cNvPr id="3" name="Content Placeholder 2"/>
          <p:cNvSpPr>
            <a:spLocks noGrp="1"/>
          </p:cNvSpPr>
          <p:nvPr>
            <p:ph idx="1"/>
          </p:nvPr>
        </p:nvSpPr>
        <p:spPr>
          <a:xfrm>
            <a:off x="323527" y="1484784"/>
            <a:ext cx="8374385" cy="4852988"/>
          </a:xfrm>
        </p:spPr>
        <p:txBody>
          <a:bodyPr/>
          <a:lstStyle/>
          <a:p>
            <a:r>
              <a:rPr lang="en-AU" sz="2400" dirty="0"/>
              <a:t>Sylvia likes her remote area midwife ‘Sarah’</a:t>
            </a:r>
          </a:p>
          <a:p>
            <a:r>
              <a:rPr lang="en-AU" sz="2400" dirty="0"/>
              <a:t>Sylvia is transferred to the regional hospital in Darwin</a:t>
            </a:r>
          </a:p>
          <a:p>
            <a:r>
              <a:rPr lang="en-AU" sz="2400" dirty="0"/>
              <a:t>Sylvia is flown interstate to deliver her baby at Flinders Medical Centre</a:t>
            </a:r>
          </a:p>
          <a:p>
            <a:r>
              <a:rPr lang="en-US" sz="2400" dirty="0"/>
              <a:t>At 38 weeks’ gestation, Sylvia had an emergency caesarean as a result of her heart failure and gave birth to a baby boy. </a:t>
            </a:r>
            <a:r>
              <a:rPr lang="en-AU" sz="2400" dirty="0"/>
              <a:t> </a:t>
            </a:r>
          </a:p>
        </p:txBody>
      </p:sp>
    </p:spTree>
    <p:extLst>
      <p:ext uri="{BB962C8B-B14F-4D97-AF65-F5344CB8AC3E}">
        <p14:creationId xmlns:p14="http://schemas.microsoft.com/office/powerpoint/2010/main" val="254122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652463"/>
          </a:xfrm>
        </p:spPr>
        <p:txBody>
          <a:bodyPr/>
          <a:lstStyle/>
          <a:p>
            <a:r>
              <a:rPr lang="en-AU" sz="3200" b="1" dirty="0">
                <a:solidFill>
                  <a:srgbClr val="C00000"/>
                </a:solidFill>
                <a:latin typeface="Calibri" panose="020F0502020204030204" pitchFamily="34" charset="0"/>
              </a:rPr>
              <a:t>Having baby and returning home…</a:t>
            </a:r>
          </a:p>
        </p:txBody>
      </p:sp>
      <p:sp>
        <p:nvSpPr>
          <p:cNvPr id="3" name="Content Placeholder 2"/>
          <p:cNvSpPr>
            <a:spLocks noGrp="1"/>
          </p:cNvSpPr>
          <p:nvPr>
            <p:ph idx="1"/>
          </p:nvPr>
        </p:nvSpPr>
        <p:spPr>
          <a:xfrm>
            <a:off x="539552" y="1628800"/>
            <a:ext cx="8352928" cy="4420940"/>
          </a:xfrm>
        </p:spPr>
        <p:txBody>
          <a:bodyPr/>
          <a:lstStyle/>
          <a:p>
            <a:pPr marL="0" indent="0">
              <a:buNone/>
            </a:pPr>
            <a:r>
              <a:rPr lang="en-US" sz="2400" dirty="0"/>
              <a:t>Sylvia was distressed: </a:t>
            </a:r>
            <a:r>
              <a:rPr lang="en-US" sz="2400" i="1" dirty="0"/>
              <a:t>‘I have to go home by myself. The police came and took him (partner Steven) to the station, he is in trouble. He missed court.</a:t>
            </a:r>
            <a:r>
              <a:rPr lang="en-US" sz="2400" dirty="0"/>
              <a:t>’ Sylvia sobbed.</a:t>
            </a:r>
            <a:endParaRPr lang="en-AU" sz="2400" dirty="0"/>
          </a:p>
          <a:p>
            <a:pPr marL="0" indent="0">
              <a:buNone/>
            </a:pPr>
            <a:r>
              <a:rPr lang="en-US" sz="2400" dirty="0"/>
              <a:t>As Sylvia went into </a:t>
            </a:r>
            <a:r>
              <a:rPr lang="en-US" sz="2400" dirty="0" err="1"/>
              <a:t>labour</a:t>
            </a:r>
            <a:r>
              <a:rPr lang="en-US" sz="2400" dirty="0"/>
              <a:t>, Steven was arrested and jailed for assaulting her earlier in pregnancy. This serious assault was documented in the case notes but no health staff had discussed it with Sylvia or made a safety plan for her and the baby.</a:t>
            </a:r>
            <a:endParaRPr lang="en-AU" sz="2400" dirty="0"/>
          </a:p>
        </p:txBody>
      </p:sp>
    </p:spTree>
    <p:extLst>
      <p:ext uri="{BB962C8B-B14F-4D97-AF65-F5344CB8AC3E}">
        <p14:creationId xmlns:p14="http://schemas.microsoft.com/office/powerpoint/2010/main" val="354027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0960" y="692696"/>
            <a:ext cx="9144000" cy="503238"/>
          </a:xfrm>
        </p:spPr>
        <p:txBody>
          <a:bodyPr/>
          <a:lstStyle/>
          <a:p>
            <a:r>
              <a:rPr lang="en-US" sz="2800" dirty="0">
                <a:solidFill>
                  <a:srgbClr val="C00000"/>
                </a:solidFill>
                <a:latin typeface="Arial" panose="020B0604020202020204" pitchFamily="34" charset="0"/>
                <a:cs typeface="Arial" panose="020B0604020202020204" pitchFamily="34" charset="0"/>
              </a:rPr>
              <a:t>Postnatal care </a:t>
            </a:r>
            <a:endParaRPr lang="en-AU" sz="2800" dirty="0">
              <a:solidFill>
                <a:srgbClr val="C00000"/>
              </a:solidFill>
              <a:latin typeface="Arial" panose="020B0604020202020204" pitchFamily="34" charset="0"/>
              <a:cs typeface="Arial" panose="020B0604020202020204" pitchFamily="34" charset="0"/>
            </a:endParaRPr>
          </a:p>
        </p:txBody>
      </p:sp>
      <p:sp>
        <p:nvSpPr>
          <p:cNvPr id="49155" name="Rectangle 3"/>
          <p:cNvSpPr>
            <a:spLocks noGrp="1" noChangeArrowheads="1"/>
          </p:cNvSpPr>
          <p:nvPr>
            <p:ph type="body" idx="4294967295"/>
          </p:nvPr>
        </p:nvSpPr>
        <p:spPr>
          <a:xfrm>
            <a:off x="179512" y="1196752"/>
            <a:ext cx="8675687" cy="4852988"/>
          </a:xfrm>
        </p:spPr>
        <p:txBody>
          <a:bodyPr/>
          <a:lstStyle/>
          <a:p>
            <a:pPr marL="0" indent="0">
              <a:buNone/>
            </a:pPr>
            <a:r>
              <a:rPr lang="en-US" sz="2000" dirty="0"/>
              <a:t>One week after the birth, Sylvia was flown home. The discharge summary was sent to the wrong community, Sylvia’s medications were not provided and no postnatal recall appointments were set up. </a:t>
            </a:r>
          </a:p>
          <a:p>
            <a:pPr marL="0" indent="0">
              <a:buNone/>
            </a:pPr>
            <a:r>
              <a:rPr lang="en-US" sz="2000" dirty="0"/>
              <a:t>The primary health care team was not aware she had arrived home. Her next </a:t>
            </a:r>
            <a:r>
              <a:rPr lang="en-US" sz="2000" dirty="0" err="1"/>
              <a:t>LABicillin</a:t>
            </a:r>
            <a:r>
              <a:rPr lang="en-US" sz="2000" dirty="0"/>
              <a:t> secondary prophylaxis injection was late.</a:t>
            </a:r>
            <a:endParaRPr lang="en-AU" sz="2000" dirty="0"/>
          </a:p>
          <a:p>
            <a:pPr marL="0" indent="0">
              <a:buNone/>
            </a:pPr>
            <a:endParaRPr lang="en-US" sz="2000" dirty="0"/>
          </a:p>
          <a:p>
            <a:pPr marL="0" indent="0">
              <a:buNone/>
            </a:pPr>
            <a:r>
              <a:rPr lang="en-US" sz="2000" dirty="0"/>
              <a:t>Back home Sylvia was breastfeeding her baby. </a:t>
            </a:r>
          </a:p>
          <a:p>
            <a:pPr marL="0" indent="0">
              <a:buNone/>
            </a:pPr>
            <a:r>
              <a:rPr lang="en-US" sz="2000" dirty="0"/>
              <a:t>She was surrounded by aunties and cousins who</a:t>
            </a:r>
          </a:p>
          <a:p>
            <a:pPr marL="0" indent="0">
              <a:buNone/>
            </a:pPr>
            <a:r>
              <a:rPr lang="en-US" sz="2000" dirty="0"/>
              <a:t> played with him. He had big eyes and snuggled into </a:t>
            </a:r>
          </a:p>
          <a:p>
            <a:pPr marL="0" indent="0">
              <a:buNone/>
            </a:pPr>
            <a:r>
              <a:rPr lang="en-US" sz="2000" dirty="0"/>
              <a:t>his mum. She thought she might like another baby</a:t>
            </a:r>
          </a:p>
          <a:p>
            <a:pPr marL="0" indent="0">
              <a:buNone/>
            </a:pPr>
            <a:r>
              <a:rPr lang="en-US" sz="2000" dirty="0"/>
              <a:t>soon….</a:t>
            </a:r>
            <a:endParaRPr lang="en-AU" sz="2000" dirty="0"/>
          </a:p>
        </p:txBody>
      </p:sp>
      <p:pic>
        <p:nvPicPr>
          <p:cNvPr id="7170" name="Picture 2" descr="C:\Users\sbelton2\Desktop\Photos for film\Babies\IMG_6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140968"/>
            <a:ext cx="2733768"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83125"/>
      </p:ext>
    </p:extLst>
  </p:cSld>
  <p:clrMapOvr>
    <a:masterClrMapping/>
  </p:clrMapOvr>
</p:sld>
</file>

<file path=ppt/theme/theme1.xml><?xml version="1.0" encoding="utf-8"?>
<a:theme xmlns:a="http://schemas.openxmlformats.org/drawingml/2006/main" name="1_Tanya RHD2">
  <a:themeElements>
    <a:clrScheme name="1_Tanya RH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anya RHD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anya RH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anya RHD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anya RHD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anya RHD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anya RHD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anya RHD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anya RHD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anya RHD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anya RHD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anya RHD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anya RHD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anya RHD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6096</TotalTime>
  <Words>789</Words>
  <Application>Microsoft Office PowerPoint</Application>
  <PresentationFormat>On-screen Show (4:3)</PresentationFormat>
  <Paragraphs>97</Paragraphs>
  <Slides>13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宋体</vt:lpstr>
      <vt:lpstr>Agency FB</vt:lpstr>
      <vt:lpstr>Arial</vt:lpstr>
      <vt:lpstr>Calibri</vt:lpstr>
      <vt:lpstr>Helvetica</vt:lpstr>
      <vt:lpstr>Segoe Script</vt:lpstr>
      <vt:lpstr>Times New Roman</vt:lpstr>
      <vt:lpstr>1_Tanya RHD2</vt:lpstr>
      <vt:lpstr>Office Theme</vt:lpstr>
      <vt:lpstr>     Rheumatic heart disease  and ‘Women’s business’   SAHMRI March 2017  Associate Professor Suzanne Belton Principal Research Fellow, RHDAustralia   </vt:lpstr>
      <vt:lpstr>PowerPoint Presentation</vt:lpstr>
      <vt:lpstr>Cardiac profile &amp; assessment of women giving birth with RHD</vt:lpstr>
      <vt:lpstr>Sylvia</vt:lpstr>
      <vt:lpstr>PowerPoint Presentation</vt:lpstr>
      <vt:lpstr>PowerPoint Presentation</vt:lpstr>
      <vt:lpstr>PowerPoint Presentation</vt:lpstr>
      <vt:lpstr>Having baby and returning home…</vt:lpstr>
      <vt:lpstr>Postnatal care </vt:lpstr>
      <vt:lpstr>Caring for Sylvia</vt:lpstr>
      <vt:lpstr>PowerPoint Presentation</vt:lpstr>
      <vt:lpstr>PowerPoint Presentation</vt:lpstr>
      <vt:lpstr>Antenatal co-morbidities &amp; complications</vt:lpstr>
    </vt:vector>
  </TitlesOfParts>
  <Company>Menzies School of Health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tmetcalf</dc:creator>
  <cp:lastModifiedBy>Suzanne Belton</cp:lastModifiedBy>
  <cp:revision>280</cp:revision>
  <dcterms:created xsi:type="dcterms:W3CDTF">2010-09-29T23:04:07Z</dcterms:created>
  <dcterms:modified xsi:type="dcterms:W3CDTF">2017-03-29T12:35:07Z</dcterms:modified>
</cp:coreProperties>
</file>